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68"/>
  </p:notesMasterIdLst>
  <p:sldIdLst>
    <p:sldId id="256" r:id="rId2"/>
    <p:sldId id="520" r:id="rId3"/>
    <p:sldId id="630" r:id="rId4"/>
    <p:sldId id="629" r:id="rId5"/>
    <p:sldId id="729" r:id="rId6"/>
    <p:sldId id="398" r:id="rId7"/>
    <p:sldId id="625" r:id="rId8"/>
    <p:sldId id="633" r:id="rId9"/>
    <p:sldId id="615" r:id="rId10"/>
    <p:sldId id="616" r:id="rId11"/>
    <p:sldId id="634" r:id="rId12"/>
    <p:sldId id="618" r:id="rId13"/>
    <p:sldId id="635" r:id="rId14"/>
    <p:sldId id="636" r:id="rId15"/>
    <p:sldId id="637" r:id="rId16"/>
    <p:sldId id="627" r:id="rId17"/>
    <p:sldId id="672" r:id="rId18"/>
    <p:sldId id="628" r:id="rId19"/>
    <p:sldId id="730" r:id="rId20"/>
    <p:sldId id="638" r:id="rId21"/>
    <p:sldId id="639" r:id="rId22"/>
    <p:sldId id="631" r:id="rId23"/>
    <p:sldId id="640" r:id="rId24"/>
    <p:sldId id="674" r:id="rId25"/>
    <p:sldId id="673" r:id="rId26"/>
    <p:sldId id="644" r:id="rId27"/>
    <p:sldId id="656" r:id="rId28"/>
    <p:sldId id="642" r:id="rId29"/>
    <p:sldId id="641" r:id="rId30"/>
    <p:sldId id="654" r:id="rId31"/>
    <p:sldId id="655" r:id="rId32"/>
    <p:sldId id="675" r:id="rId33"/>
    <p:sldId id="679" r:id="rId34"/>
    <p:sldId id="731" r:id="rId35"/>
    <p:sldId id="680" r:id="rId36"/>
    <p:sldId id="682" r:id="rId37"/>
    <p:sldId id="699" r:id="rId38"/>
    <p:sldId id="700" r:id="rId39"/>
    <p:sldId id="701" r:id="rId40"/>
    <p:sldId id="702" r:id="rId41"/>
    <p:sldId id="703" r:id="rId42"/>
    <p:sldId id="704" r:id="rId43"/>
    <p:sldId id="707" r:id="rId44"/>
    <p:sldId id="706" r:id="rId45"/>
    <p:sldId id="705" r:id="rId46"/>
    <p:sldId id="708" r:id="rId47"/>
    <p:sldId id="709" r:id="rId48"/>
    <p:sldId id="717" r:id="rId49"/>
    <p:sldId id="719" r:id="rId50"/>
    <p:sldId id="720" r:id="rId51"/>
    <p:sldId id="712" r:id="rId52"/>
    <p:sldId id="713" r:id="rId53"/>
    <p:sldId id="714" r:id="rId54"/>
    <p:sldId id="715" r:id="rId55"/>
    <p:sldId id="716" r:id="rId56"/>
    <p:sldId id="722" r:id="rId57"/>
    <p:sldId id="681" r:id="rId58"/>
    <p:sldId id="723" r:id="rId59"/>
    <p:sldId id="724" r:id="rId60"/>
    <p:sldId id="725" r:id="rId61"/>
    <p:sldId id="726" r:id="rId62"/>
    <p:sldId id="727" r:id="rId63"/>
    <p:sldId id="698" r:id="rId64"/>
    <p:sldId id="728" r:id="rId65"/>
    <p:sldId id="671" r:id="rId66"/>
    <p:sldId id="678" r:id="rId67"/>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895" autoAdjust="0"/>
  </p:normalViewPr>
  <p:slideViewPr>
    <p:cSldViewPr>
      <p:cViewPr varScale="1">
        <p:scale>
          <a:sx n="93" d="100"/>
          <a:sy n="93" d="100"/>
        </p:scale>
        <p:origin x="1272" y="7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11/25/2022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Don’t forget about course evaluations. Also ask about other policies (is this second half of the lecture helpful, or would you like to see another method?) Talk </a:t>
            </a:r>
            <a:r>
              <a:rPr lang="en-US"/>
              <a:t>about presentation slides.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we hope to see when we run a TWFE – you can see why this is appealing (pre- and post-trend; tells you how long an effect sticks around, etc. )</a:t>
            </a:r>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1127901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2 is frequently implausible!</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1053701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recent work on the problems of TWFE!</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2615238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are both getting better and worse as we understand this issue more (it might be in OLS, and PSM? It might be fixable with GMM? This is a rapidly evolving field)</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3156959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2x2 comparison of one treated group, one control group, and one pre-/post-period. But TWFE breaks this down so that the control group might be already treated!</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3348883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Weights kind of come out of nowhere – they don’t match cell sizes, and they aren’t even “weights” in a sense of the word</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4033339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demonstration of why negative weighting is a problem (joking – “negative” is down – it’s kind of hard to imagine what a real negative weight would do in data)</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2498331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have two treated units – one early and one late. Notice that the effect looks the same (and positive) for both groups</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208131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in initial months around treatment for early group (the “post” period), we see positive increase, as expected</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2345011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think about when we estimate the long-run effects for the early group. Eventually, the late group turns on, so the comparison looks like its returning a negative effect! How would this change the event study? (We would see dynamics that aren’t there). This could be fixed by comparing only treated groups to never-treated, but you have to construct that manually. </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2352492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765826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each comparison is a 2-by-2 cell, so only two time periods and one control group. .</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581936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Sorry to switch from t to l here. Why ell + 1 – reference group category. This is true even for our pre-trend coefficients. So in summary, two problems: impure 2x2 comparisons, and contamination arising from heterogeneous treatment effects. There’s one more (ID of time Fes separately), but we’ll save that for later. </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3664371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Largely comes from Section 3 of the JEL paper by two French authors whose names I really need to learn to pronounce (de </a:t>
            </a:r>
            <a:r>
              <a:rPr lang="en-US" dirty="0" err="1"/>
              <a:t>Chaisemartin</a:t>
            </a:r>
            <a:r>
              <a:rPr lang="en-US" dirty="0"/>
              <a:t> and </a:t>
            </a:r>
            <a:r>
              <a:rPr lang="en-US" dirty="0" err="1"/>
              <a:t>d'haultfoeuille</a:t>
            </a:r>
            <a:r>
              <a:rPr lang="en-US" dirty="0"/>
              <a:t>). Basic approaches are “stacked DID” – you choose your control carefully based on </a:t>
            </a:r>
            <a:r>
              <a:rPr lang="en-US" dirty="0" err="1"/>
              <a:t>estimand</a:t>
            </a:r>
            <a:r>
              <a:rPr lang="en-US" dirty="0"/>
              <a:t>. </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1962415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idea: make sure that we don’t have </a:t>
            </a:r>
            <a:r>
              <a:rPr lang="en-US" dirty="0" err="1"/>
              <a:t>impre</a:t>
            </a:r>
            <a:r>
              <a:rPr lang="en-US" dirty="0"/>
              <a:t> comparisons! Best is to get a control group, then second best is to make a “clean control” based on time window. </a:t>
            </a:r>
          </a:p>
          <a:p>
            <a:r>
              <a:rPr lang="en-US" dirty="0"/>
              <a:t>Some slides courtesy of </a:t>
            </a:r>
            <a:r>
              <a:rPr lang="en-US" dirty="0" err="1"/>
              <a:t>Coady</a:t>
            </a:r>
            <a:r>
              <a:rPr lang="en-US" dirty="0"/>
              <a:t> Wing (IU). See his slides on inference in the </a:t>
            </a:r>
            <a:r>
              <a:rPr lang="en-US" dirty="0" err="1"/>
              <a:t>Github</a:t>
            </a:r>
            <a:r>
              <a:rPr lang="en-US" dirty="0"/>
              <a:t> repo. </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2923329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Doesn’t get rid of the HTE problem. Also doesn’t allow you to weight and sum perfectly. </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4091988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estimators here carefully construct comparisons between treatment and control groups that </a:t>
            </a:r>
            <a:r>
              <a:rPr lang="en-US" i="1" dirty="0"/>
              <a:t>don’t </a:t>
            </a:r>
            <a:r>
              <a:rPr lang="en-US" i="0" dirty="0"/>
              <a:t>have contamination (unlike TWFE). These are covered in the </a:t>
            </a:r>
            <a:r>
              <a:rPr lang="en-US" i="0" dirty="0" err="1"/>
              <a:t>Github</a:t>
            </a:r>
            <a:r>
              <a:rPr lang="en-US" i="0" dirty="0"/>
              <a:t> repo.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2958356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here, no “forbidden comparisons” are made. </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25317345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Basically, these are all easy to implement. Doubly-robust estimators are seeming to win the horse race (they let you include controls, for example), but may be slower to run in large samples. That’s the main tradeoff as you move forward (come talk to me about these!) </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2065694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Estimand</a:t>
            </a:r>
            <a:r>
              <a:rPr lang="en-US" dirty="0"/>
              <a:t> means: what parameter are we after (e.g., ATT, ATE, something else?) Has good code examples for all relevant estimators</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1307779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examples are in the </a:t>
            </a:r>
            <a:r>
              <a:rPr lang="en-US" dirty="0" err="1"/>
              <a:t>Github</a:t>
            </a:r>
            <a:r>
              <a:rPr lang="en-US" dirty="0"/>
              <a:t> repo. Sun and Abraham is very similar to </a:t>
            </a:r>
            <a:r>
              <a:rPr lang="en-US" dirty="0" err="1"/>
              <a:t>csdid</a:t>
            </a:r>
            <a:r>
              <a:rPr lang="en-US" dirty="0"/>
              <a:t>. </a:t>
            </a:r>
            <a:r>
              <a:rPr lang="en-US" dirty="0" err="1"/>
              <a:t>Stackedev</a:t>
            </a:r>
            <a:r>
              <a:rPr lang="en-US" dirty="0"/>
              <a:t> (stacked did) is too transparent as to be inefficient, so less desirable – others have a direct model of counterfactual for untreated observations (PTA) that increases efficiency. Note: </a:t>
            </a:r>
            <a:r>
              <a:rPr lang="en-US" dirty="0" err="1"/>
              <a:t>did_imputation</a:t>
            </a:r>
            <a:r>
              <a:rPr lang="en-US" dirty="0"/>
              <a:t> and did2s are equivalent without covariates, but the did2s package works better/faster in R. synthetic did is newer and may have weaker parallel trends assumptions, but hasn’t really taken off yet. </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2481054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97392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it feels (and you might even be asked to) like you have to run every single one of these – don’t! If you can help it. </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145919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this instead. And note: there are extensions if there are multiple treatments, or non-binary (discrete or continuous) treatments. Things get more complicated, of course. There is, of course, a way to put them all together, which I’ll show you just in case you’re referee asks for it. </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39277674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part 2. Everything is influenced by previous work (cite it), and don’t be afraid to construct your work as copies + combinations + transformations. This is how innovation occurs!</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20610611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my favorites: Amitabh Chandra, Joseph Newhouse, Tal Gross</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3387523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innovations lead us to new answers to (sometimes slightly new) questions. One of the most important things to remember from this course – what is your </a:t>
            </a:r>
            <a:r>
              <a:rPr lang="en-US" dirty="0" err="1"/>
              <a:t>estimand</a:t>
            </a:r>
            <a:r>
              <a:rPr lang="en-US" dirty="0"/>
              <a:t>, and is it useful? How? We need to be good stewards of our data and research, and talk </a:t>
            </a:r>
            <a:r>
              <a:rPr lang="en-US" i="1" dirty="0"/>
              <a:t>accurately </a:t>
            </a:r>
            <a:r>
              <a:rPr lang="en-US" i="0" dirty="0"/>
              <a:t>about how our research designs give us causal pathways.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33660952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this study from the Lancet -- </a:t>
            </a:r>
            <a:r>
              <a:rPr lang="en-US" b="0" i="0" dirty="0">
                <a:solidFill>
                  <a:srgbClr val="0F1419"/>
                </a:solidFill>
                <a:effectLst/>
                <a:latin typeface="TwitterChirp"/>
              </a:rPr>
              <a:t>A key point about long COVID (and really, all chronic disease) is to remember that the number of people who have the condition is VERY dependent on how we define it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25388091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study is BIG – already cited 890 times with an </a:t>
            </a:r>
            <a:r>
              <a:rPr lang="en-US" dirty="0" err="1"/>
              <a:t>altmetric</a:t>
            </a:r>
            <a:r>
              <a:rPr lang="en-US" dirty="0"/>
              <a:t> score of 13.8k. Also included a control group of non-infected, close to 80 million patients. This is </a:t>
            </a:r>
            <a:r>
              <a:rPr lang="en-US" b="1" dirty="0"/>
              <a:t>big data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2002685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let’s start </a:t>
            </a:r>
            <a:r>
              <a:rPr lang="en-US" dirty="0" err="1"/>
              <a:t>thinkin</a:t>
            </a:r>
            <a:r>
              <a:rPr lang="en-US" dirty="0"/>
              <a:t> about threats to causality – what are some of the big things to watch out for when you hear matching? (selection on </a:t>
            </a:r>
            <a:r>
              <a:rPr lang="en-US" dirty="0" err="1"/>
              <a:t>unobservables</a:t>
            </a:r>
            <a:r>
              <a:rPr lang="en-US" dirty="0"/>
              <a:t>, type of matching)</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26565830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or why not?  A lot of people said yes! Even a JAMA article citing this study said that this is true! But it’s not! (Not yet – haven’t dealt with *new* diagnoses, for example). Just last week, new study on if COVID caused T1D showed that really, it was T1D “causing” COVID.</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039440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5226415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these effects tell us? Are they economically significant? Are they statistically significant? They sure look bad! But what issues are there? (Publication </a:t>
            </a:r>
            <a:r>
              <a:rPr lang="en-US" dirty="0" err="1"/>
              <a:t>bais</a:t>
            </a:r>
            <a:r>
              <a:rPr lang="en-US" dirty="0"/>
              <a:t>; they’re only showing us 6 here. Plus look at y-axes. And what is the control group here?)</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1341916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include people with an old dx (e.g., depression) who filled a prescription, visited a GP, or went to the hospital for an unrelated issue – is that what we want to capture? The authors answer yes (because we care about flare-ups), but you could also reasonably argue that no, we only care about new onset (or some flareups, but which?) </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26050725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Sample DAG – are we really getting the causal impact of infection to long covid? Maybe, but we haven’t closed back door, nor do we know that these </a:t>
            </a:r>
            <a:r>
              <a:rPr lang="en-US" dirty="0" err="1"/>
              <a:t>dx’s</a:t>
            </a:r>
            <a:r>
              <a:rPr lang="en-US" dirty="0"/>
              <a:t> are long covid (e.g., do we care about insomnia as a problem? Do we care about flare ups)</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37865186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still matching only to the fully healthy group. But there are 80 million patients, surely we can pick a better match than that?</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9928898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matching not to the people with no health event, but to people with influenza (or broken bone, etc.). Differences are much smaller! You have to go to the online appendix to even find this! That already says something about the messaging of this article (plus the fact that curves are different, axis are shrunk, etc.). What is the takeaway? </a:t>
            </a:r>
            <a:r>
              <a:rPr lang="en-US" b="0" i="0" dirty="0">
                <a:solidFill>
                  <a:srgbClr val="0F1419"/>
                </a:solidFill>
                <a:effectLst/>
                <a:latin typeface="TwitterChirp"/>
              </a:rPr>
              <a:t>About 8% of the control cohorts had any new diagnosis of any of the issues assessed in this paper, compared to around 13% of the people infected with COVID-19.</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28371758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accent2">
                    <a:lumMod val="75000"/>
                  </a:schemeClr>
                </a:solidFill>
              </a:rPr>
              <a:t>They all are! For different things. </a:t>
            </a:r>
            <a:r>
              <a:rPr lang="en-CA" sz="1200" b="0" dirty="0">
                <a:solidFill>
                  <a:schemeClr val="accent2">
                    <a:lumMod val="75000"/>
                  </a:schemeClr>
                </a:solidFill>
              </a:rPr>
              <a:t>What’s your policy context? What’s the threshold for economic significance (even 5% is not trivial)? </a:t>
            </a:r>
          </a:p>
          <a:p>
            <a:endParaRPr lang="en-CA" sz="1200" b="0" dirty="0">
              <a:solidFill>
                <a:schemeClr val="accent2">
                  <a:lumMod val="75000"/>
                </a:schemeClr>
              </a:solidFill>
            </a:endParaRPr>
          </a:p>
          <a:p>
            <a:r>
              <a:rPr lang="en-CA" sz="1200" b="0" dirty="0">
                <a:solidFill>
                  <a:schemeClr val="accent2">
                    <a:lumMod val="75000"/>
                  </a:schemeClr>
                </a:solidFill>
              </a:rPr>
              <a:t>These are all things you need to think carefully about and be honest about in a paper. Why is your headline figure what it is? Why did you bury that figure in an online appendix? How will other researchers interpret your results when they cite you? How will the media cite you? Is that what you want?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6781272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framework of remixing and thinking about your </a:t>
            </a:r>
            <a:r>
              <a:rPr lang="en-US" dirty="0" err="1"/>
              <a:t>estimand</a:t>
            </a:r>
            <a:r>
              <a:rPr lang="en-US" dirty="0"/>
              <a:t> in mind, let’s talk about how to pick a research design?</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10852931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8088823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39476758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a model may require some calculus to solve it, but provides useful insights into relative comparative statics, what the real parameter of interest is (hint: usually a first/second derivative). Can embed these even further into a structural approach (more on this in a separate course, if there is demand?)</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1148368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Feedback on hour 2 heavily solicited – what do you think you need to bridge the gap between the methods here and the research careers you want to have?</a:t>
            </a:r>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13019605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Treat these as separate in your paper! Don’t be scared of regression equations – in fact, formalizing them will help you see threats to identification and improve your estimation approach.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2215624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“Mere description” in </a:t>
            </a:r>
            <a:r>
              <a:rPr lang="en-US"/>
              <a:t>the folder. Even </a:t>
            </a:r>
            <a:r>
              <a:rPr lang="en-US" dirty="0"/>
              <a:t>though we’re after a causal pathway, a solid set of descriptive stats (or better, a </a:t>
            </a:r>
            <a:r>
              <a:rPr lang="en-US" dirty="0" err="1"/>
              <a:t>singl</a:t>
            </a:r>
            <a:r>
              <a:rPr lang="en-US" dirty="0"/>
              <a:t> descriptive figure that tells your story) helps you to sell your work before it begins. By </a:t>
            </a:r>
            <a:r>
              <a:rPr lang="en-US" dirty="0" err="1"/>
              <a:t>descriptives</a:t>
            </a:r>
            <a:r>
              <a:rPr lang="en-US" dirty="0"/>
              <a:t> we mean just looking at patterns in the data, not trying to recover causal pathways. </a:t>
            </a:r>
          </a:p>
          <a:p>
            <a:endParaRPr lang="en-US" dirty="0"/>
          </a:p>
          <a:p>
            <a:r>
              <a:rPr lang="en-US" dirty="0"/>
              <a:t>Example: donut hole in Medicare (subsidies before/after a region, but a middle part where you have to pay 100% of expenses) (</a:t>
            </a:r>
            <a:r>
              <a:rPr lang="en-US" dirty="0" err="1"/>
              <a:t>Einav</a:t>
            </a:r>
            <a:r>
              <a:rPr lang="en-US" dirty="0"/>
              <a:t>, Finkelstein, and </a:t>
            </a:r>
            <a:r>
              <a:rPr lang="en-US" dirty="0" err="1"/>
              <a:t>Schrimpf</a:t>
            </a:r>
            <a:r>
              <a:rPr lang="en-US" dirty="0"/>
              <a:t> 2015)</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14571003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the variation is bunching at the kink of the donut hole</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6631458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the variation is bunching at the kink of the donut hole</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21599607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show that consumers respond before the end of the year, but less than they do at the end of the year (so consumers aren’t fully forward looking). The </a:t>
            </a:r>
            <a:r>
              <a:rPr lang="en-US" dirty="0" err="1"/>
              <a:t>descriptives</a:t>
            </a:r>
            <a:r>
              <a:rPr lang="en-US" dirty="0"/>
              <a:t> provide evidence of a kink, but don’t allow you to quantify it without a causal model – ding </a:t>
            </a:r>
            <a:r>
              <a:rPr lang="en-US" dirty="0" err="1"/>
              <a:t>ding</a:t>
            </a:r>
            <a:r>
              <a:rPr lang="en-US" dirty="0"/>
              <a:t> </a:t>
            </a:r>
            <a:r>
              <a:rPr lang="en-US" dirty="0" err="1"/>
              <a:t>ding</a:t>
            </a:r>
            <a:r>
              <a:rPr lang="en-US" dirty="0"/>
              <a:t> you have a paper!</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19999251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we looking at in this case? Seniors with Part D coverage – does that expand to other populations? Maybe, maybe not. </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3670954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36326587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Figures are </a:t>
            </a:r>
            <a:r>
              <a:rPr lang="en-US" b="1" dirty="0"/>
              <a:t>the most important thing </a:t>
            </a:r>
            <a:r>
              <a:rPr lang="en-US" b="0" dirty="0"/>
              <a:t>about a paper – no, really. I think this is why TWFE took off more than anything else – the figures. </a:t>
            </a:r>
            <a:r>
              <a:rPr lang="en-US" dirty="0"/>
              <a:t>Read this article in </a:t>
            </a:r>
            <a:r>
              <a:rPr lang="en-US" dirty="0" err="1"/>
              <a:t>Github</a:t>
            </a:r>
            <a:r>
              <a:rPr lang="en-US" dirty="0"/>
              <a:t> repo. How does the data viz stack up to some of these principles</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41818086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problems with this? This graph is super easy to make in R – but it pays to take the </a:t>
            </a:r>
            <a:r>
              <a:rPr lang="en-US" dirty="0" err="1"/>
              <a:t>tmie</a:t>
            </a:r>
            <a:r>
              <a:rPr lang="en-US" dirty="0"/>
              <a:t> to clean it up. </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2852813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is this better/ What does it tell us about the paper without reading it?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1183015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3660952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just doesn’t tell the story we want it to!</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34874853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what’s the takeaway? </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6461261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there’s time, data storytelling ted talks (probably will have to skip). Start with #1 if time. </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35953733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the outlines! </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35690718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more, just copy structures of papers you think are good (literally – table 1 does X, etc.) This both makes your writing better and makes it easier for reviewers. </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14357735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Fight the power!</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28662328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carefully about how your results are going into the world. What are the assumptions? Limitations? External validity? What biases are you perhaps missing? </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1335851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DiD</a:t>
            </a:r>
            <a:r>
              <a:rPr lang="en-US" dirty="0"/>
              <a:t> we talked about exploiting time – double-edged sword. The tricky thing here is that with federalism, things happen slowly over time, and differently, and with anticipation, and have spillover effects, and </a:t>
            </a:r>
            <a:r>
              <a:rPr lang="en-US" dirty="0" err="1"/>
              <a:t>and</a:t>
            </a:r>
            <a:r>
              <a:rPr lang="en-US" dirty="0"/>
              <a:t> </a:t>
            </a:r>
            <a:r>
              <a:rPr lang="en-US" dirty="0" err="1"/>
              <a:t>and</a:t>
            </a:r>
            <a:r>
              <a:rPr lang="en-US" dirty="0"/>
              <a:t> </a:t>
            </a:r>
            <a:r>
              <a:rPr lang="en-US" dirty="0" err="1"/>
              <a:t>and</a:t>
            </a:r>
            <a:r>
              <a:rPr lang="en-US" dirty="0"/>
              <a:t>… real-world causal inference is tricky and each context is its own level of tricky</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287682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policy looks different and is enacted at different times. But we want power, right! Want to generalize and have external validity as well? These are good reasons for stacking.</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3548459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stack so that everyone is in the treated group g (all purple, blue states)</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2234915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11/25/2022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11/25/2022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11/25/2022</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asjadnaqvi.github.io/DiD/docs/resourc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jpe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asjadnaqvi.github.io/DiD/docs/code/06_twf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sjadnaqvi.github.io/DiD/docs/code/06_twf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ideo" Target="https://www.youtube.com/embed/nJPERZDfyWc?feature=oembed" TargetMode="External"/><Relationship Id="rId4" Type="http://schemas.openxmlformats.org/officeDocument/2006/relationships/image" Target="../media/image18.jpeg"/></Relationships>
</file>

<file path=ppt/slides/_rels/slide34.xml.rels><?xml version="1.0" encoding="UTF-8" standalone="yes"?>
<Relationships xmlns="http://schemas.openxmlformats.org/package/2006/relationships"><Relationship Id="rId8" Type="http://schemas.openxmlformats.org/officeDocument/2006/relationships/hyperlink" Target="https://vitalsignshealth.substack.com/?utm_source=Sailthru&amp;utm_medium=email&amp;utm_campaign=Hospitalogy%20-%2011/10/22&amp;utm_term=Hospitalogy" TargetMode="External"/><Relationship Id="rId3" Type="http://schemas.openxmlformats.org/officeDocument/2006/relationships/image" Target="../media/image19.jpeg"/><Relationship Id="rId7" Type="http://schemas.openxmlformats.org/officeDocument/2006/relationships/hyperlink" Target="https://r.search.yahoo.com/_ylt=AwrCxGE53oBjgWQAegEXFwx.;_ylu=Y29sbwNiZjEEcG9zAzEEdnRpZAMEc2VjA3Ny/RV=2/RE=1669418682/RO=10/RU=https%3a%2f%2fwww.axios.com%2fsignup%2fvitals/RK=2/RS=2nbyMTFjd2a1zUjPHgSVhm_oaPc-"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www.healthcaredive.com/" TargetMode="External"/><Relationship Id="rId5" Type="http://schemas.openxmlformats.org/officeDocument/2006/relationships/hyperlink" Target="https://healthcare-digital.com/magazines" TargetMode="External"/><Relationship Id="rId10" Type="http://schemas.openxmlformats.org/officeDocument/2006/relationships/hyperlink" Target="https://marginsofmedicine.substack.com/?utm_source=Sailthru&amp;utm_medium=email&amp;utm_campaign=Hospitalogy%20-%2011/10/22&amp;utm_term=Hospitalogy" TargetMode="External"/><Relationship Id="rId4" Type="http://schemas.openxmlformats.org/officeDocument/2006/relationships/hyperlink" Target="https://workweek.com/brand/hospitalogy/" TargetMode="External"/><Relationship Id="rId9" Type="http://schemas.openxmlformats.org/officeDocument/2006/relationships/hyperlink" Target="https://waitingroom.substack.com/?utm_source=Sailthru&amp;utm_medium=email&amp;utm_campaign=Hospitalogy%20-%2011/10/22&amp;utm_term=Hospitalogy"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NUL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NUL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aeaweb.org/doi/10.1257/jep.36.3.211"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s://maxkasy.github.io/home/files/teaching/TopicsEconometrics2019/DataVisualization-Slides.pdf"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edAf1jx1wh8?feature=oembed" TargetMode="External"/><Relationship Id="rId1" Type="http://schemas.openxmlformats.org/officeDocument/2006/relationships/video" Target="https://www.youtube.com/embed/6xsvGYIxJok?feature=oembed" TargetMode="Externa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marcfbellemare.com/wordpress/wp-content/uploads/2020/09/BellemareHowToPaperSeptember2020.pdf"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file:///C:\Users\alexh\Dropbox\Teaching\HAD5744\2022_Fall\HAD5744_2022F_Github\Lecture12_TopicsResearchDesign\Mahoney_CombiningDescriptivesModels_EmpiricalResearch.pdf"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2209800"/>
            <a:ext cx="9525000" cy="1894362"/>
          </a:xfrm>
        </p:spPr>
        <p:txBody>
          <a:bodyPr>
            <a:normAutofit/>
          </a:bodyPr>
          <a:lstStyle/>
          <a:p>
            <a:r>
              <a:rPr lang="en-US" dirty="0"/>
              <a:t>Health Econometrics I </a:t>
            </a:r>
          </a:p>
        </p:txBody>
      </p:sp>
      <p:sp>
        <p:nvSpPr>
          <p:cNvPr id="3" name="Subtitle 2"/>
          <p:cNvSpPr>
            <a:spLocks noGrp="1"/>
          </p:cNvSpPr>
          <p:nvPr>
            <p:ph type="subTitle" idx="1"/>
          </p:nvPr>
        </p:nvSpPr>
        <p:spPr>
          <a:xfrm>
            <a:off x="2057400" y="4191000"/>
            <a:ext cx="9296400" cy="1981200"/>
          </a:xfrm>
        </p:spPr>
        <p:txBody>
          <a:bodyPr>
            <a:noAutofit/>
          </a:bodyPr>
          <a:lstStyle/>
          <a:p>
            <a:r>
              <a:rPr lang="en-US" sz="2400" dirty="0"/>
              <a:t>Lecture 11: New Developments in Staggered Adoption Designs</a:t>
            </a:r>
          </a:p>
          <a:p>
            <a:r>
              <a:rPr lang="en-US" sz="2400" dirty="0"/>
              <a:t>November 25, 2022</a:t>
            </a:r>
          </a:p>
          <a:p>
            <a:endParaRPr lang="en-US" sz="2400" dirty="0"/>
          </a:p>
          <a:p>
            <a:r>
              <a:rPr lang="en-US" sz="2400" dirty="0"/>
              <a:t>HAD5744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Dynamic Treatment Effects in TWFE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pPr marL="274320" lvl="1" indent="0">
              <a:buNone/>
            </a:pPr>
            <a:endParaRPr lang="en-US" sz="2200" dirty="0">
              <a:cs typeface="Times New Roman" panose="02020603050405020304" pitchFamily="18" charset="0"/>
            </a:endParaRPr>
          </a:p>
        </p:txBody>
      </p:sp>
      <p:pic>
        <p:nvPicPr>
          <p:cNvPr id="6" name="Picture 5">
            <a:extLst>
              <a:ext uri="{FF2B5EF4-FFF2-40B4-BE49-F238E27FC236}">
                <a16:creationId xmlns:a16="http://schemas.microsoft.com/office/drawing/2014/main" id="{EDEAFF12-3406-0971-FE04-0D80D94B3B49}"/>
              </a:ext>
            </a:extLst>
          </p:cNvPr>
          <p:cNvPicPr>
            <a:picLocks noChangeAspect="1"/>
          </p:cNvPicPr>
          <p:nvPr/>
        </p:nvPicPr>
        <p:blipFill>
          <a:blip r:embed="rId3"/>
          <a:stretch>
            <a:fillRect/>
          </a:stretch>
        </p:blipFill>
        <p:spPr>
          <a:xfrm>
            <a:off x="2628900" y="1066801"/>
            <a:ext cx="6400800" cy="5222097"/>
          </a:xfrm>
          <a:prstGeom prst="rect">
            <a:avLst/>
          </a:prstGeom>
        </p:spPr>
      </p:pic>
    </p:spTree>
    <p:extLst>
      <p:ext uri="{BB962C8B-B14F-4D97-AF65-F5344CB8AC3E}">
        <p14:creationId xmlns:p14="http://schemas.microsoft.com/office/powerpoint/2010/main" val="1929537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TWFE Regressions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𝑔𝑡</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𝑔</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𝜏</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sSub>
                            <m:sSubPr>
                              <m:ctrlPr>
                                <a:rPr lang="en-US" sz="2400" b="1" i="1" smtClean="0">
                                  <a:solidFill>
                                    <a:schemeClr val="accent5">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5">
                                      <a:lumMod val="75000"/>
                                    </a:schemeClr>
                                  </a:solidFill>
                                  <a:latin typeface="Cambria Math" panose="02040503050406030204" pitchFamily="18" charset="0"/>
                                  <a:cs typeface="Times New Roman" panose="02020603050405020304" pitchFamily="18" charset="0"/>
                                </a:rPr>
                                <m:t>𝜸</m:t>
                              </m:r>
                            </m:e>
                            <m:sub>
                              <m:r>
                                <a:rPr lang="en-US" sz="2400" b="1" i="1" smtClean="0">
                                  <a:solidFill>
                                    <a:schemeClr val="accent5">
                                      <a:lumMod val="75000"/>
                                    </a:schemeClr>
                                  </a:solidFill>
                                  <a:latin typeface="Cambria Math" panose="02040503050406030204" pitchFamily="18" charset="0"/>
                                  <a:cs typeface="Times New Roman" panose="02020603050405020304" pitchFamily="18" charset="0"/>
                                </a:rPr>
                                <m:t>𝒕</m:t>
                              </m:r>
                            </m:sub>
                          </m:sSub>
                          <m:nary>
                            <m:naryPr>
                              <m:chr m:val="∑"/>
                              <m:supHide m:val="on"/>
                              <m:ctrlPr>
                                <a:rPr lang="en-US" sz="2400" b="0" i="1" smtClean="0">
                                  <a:latin typeface="Cambria Math" panose="02040503050406030204" pitchFamily="18" charset="0"/>
                                  <a:cs typeface="Times New Roman" panose="02020603050405020304" pitchFamily="18" charset="0"/>
                                </a:rPr>
                              </m:ctrlPr>
                            </m:naryPr>
                            <m:sub>
                              <m:r>
                                <a:rPr lang="en-US" sz="2400" b="0" i="1" smtClean="0">
                                  <a:latin typeface="Cambria Math" panose="02040503050406030204" pitchFamily="18" charset="0"/>
                                  <a:cs typeface="Times New Roman" panose="02020603050405020304" pitchFamily="18" charset="0"/>
                                </a:rPr>
                                <m:t>𝑡</m:t>
                              </m:r>
                            </m:sub>
                            <m:sup/>
                            <m:e>
                              <m:r>
                                <a:rPr lang="en-US" sz="2400" b="0" i="1" smtClean="0">
                                  <a:latin typeface="Cambria Math" panose="02040503050406030204" pitchFamily="18" charset="0"/>
                                  <a:cs typeface="Times New Roman" panose="02020603050405020304" pitchFamily="18" charset="0"/>
                                </a:rPr>
                                <m:t>𝑇𝑟𝑒𝑎𝑡𝑒</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𝑑</m:t>
                                  </m:r>
                                </m:e>
                                <m:sub>
                                  <m:r>
                                    <a:rPr lang="en-US" sz="2400" b="0" i="1" smtClean="0">
                                      <a:latin typeface="Cambria Math" panose="02040503050406030204" pitchFamily="18" charset="0"/>
                                      <a:cs typeface="Times New Roman" panose="02020603050405020304" pitchFamily="18" charset="0"/>
                                    </a:rPr>
                                    <m:t>𝑔</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𝐸</m:t>
                                  </m:r>
                                </m:e>
                                <m:sub>
                                  <m:r>
                                    <a:rPr lang="en-US" sz="2400" b="0" i="1" smtClean="0">
                                      <a:latin typeface="Cambria Math" panose="02040503050406030204" pitchFamily="18" charset="0"/>
                                      <a:cs typeface="Times New Roman" panose="02020603050405020304" pitchFamily="18" charset="0"/>
                                    </a:rPr>
                                    <m:t>𝑡</m:t>
                                  </m:r>
                                </m:sub>
                              </m:sSub>
                            </m:e>
                          </m:nary>
                        </m:e>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𝑔𝑡</m:t>
                          </m:r>
                        </m:sub>
                      </m:sSub>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Some estimation notes: </a:t>
                </a:r>
              </a:p>
              <a:p>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𝐸</m:t>
                        </m:r>
                      </m:e>
                      <m:sub>
                        <m:r>
                          <a:rPr lang="en-US" sz="2400" b="0" i="1" smtClean="0">
                            <a:latin typeface="Cambria Math" panose="02040503050406030204" pitchFamily="18" charset="0"/>
                            <a:cs typeface="Times New Roman" panose="02020603050405020304" pitchFamily="18" charset="0"/>
                          </a:rPr>
                          <m:t>𝑡</m:t>
                        </m:r>
                      </m:sub>
                    </m:sSub>
                  </m:oMath>
                </a14:m>
                <a:r>
                  <a:rPr lang="en-US" sz="2400" dirty="0">
                    <a:cs typeface="Times New Roman" panose="02020603050405020304" pitchFamily="18" charset="0"/>
                  </a:rPr>
                  <a:t> is a dummy variable for each (relative) time dummy</a:t>
                </a:r>
              </a:p>
              <a:p>
                <a:pPr marL="0" indent="0">
                  <a:buNone/>
                </a:pPr>
                <a:r>
                  <a:rPr lang="en-US" sz="2400" b="1" dirty="0">
                    <a:solidFill>
                      <a:schemeClr val="accent3">
                        <a:lumMod val="75000"/>
                      </a:schemeClr>
                    </a:solidFill>
                    <a:cs typeface="Times New Roman" panose="02020603050405020304" pitchFamily="18" charset="0"/>
                  </a:rPr>
                  <a:t>When can we say that TWFE = DID? </a:t>
                </a:r>
              </a:p>
              <a:p>
                <a:pPr marL="457200" indent="-457200">
                  <a:buFont typeface="+mj-lt"/>
                  <a:buAutoNum type="arabicPeriod"/>
                </a:pPr>
                <a:r>
                  <a:rPr lang="en-US" sz="2400" dirty="0">
                    <a:cs typeface="Times New Roman" panose="02020603050405020304" pitchFamily="18" charset="0"/>
                  </a:rPr>
                  <a:t>Parallel trends holds</a:t>
                </a:r>
              </a:p>
              <a:p>
                <a:pPr marL="457200" indent="-457200">
                  <a:buFont typeface="+mj-lt"/>
                  <a:buAutoNum type="arabicPeriod"/>
                </a:pPr>
                <a:r>
                  <a:rPr lang="en-US" sz="2400" dirty="0">
                    <a:cs typeface="Times New Roman" panose="02020603050405020304" pitchFamily="18" charset="0"/>
                  </a:rPr>
                  <a:t>TWFE is unbiased for the ATE only when treatment effects are </a:t>
                </a:r>
                <a:r>
                  <a:rPr lang="en-US" sz="2400" b="1" dirty="0">
                    <a:solidFill>
                      <a:schemeClr val="accent3">
                        <a:lumMod val="75000"/>
                      </a:schemeClr>
                    </a:solidFill>
                    <a:cs typeface="Times New Roman" panose="02020603050405020304" pitchFamily="18" charset="0"/>
                  </a:rPr>
                  <a:t>constant in both dimensions</a:t>
                </a:r>
                <a:endParaRPr lang="en-US" sz="2400" dirty="0">
                  <a:solidFill>
                    <a:schemeClr val="accent3">
                      <a:lumMod val="75000"/>
                    </a:schemeClr>
                  </a:solidFill>
                  <a:cs typeface="Times New Roman" panose="02020603050405020304" pitchFamily="18" charset="0"/>
                </a:endParaRPr>
              </a:p>
              <a:p>
                <a:pPr lvl="1"/>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a:stretch>
              </a:blipFill>
            </p:spPr>
            <p:txBody>
              <a:bodyPr/>
              <a:lstStyle/>
              <a:p>
                <a:r>
                  <a:rPr lang="en-US">
                    <a:noFill/>
                  </a:rPr>
                  <a:t> </a:t>
                </a:r>
              </a:p>
            </p:txBody>
          </p:sp>
        </mc:Fallback>
      </mc:AlternateContent>
    </p:spTree>
    <p:extLst>
      <p:ext uri="{BB962C8B-B14F-4D97-AF65-F5344CB8AC3E}">
        <p14:creationId xmlns:p14="http://schemas.microsoft.com/office/powerpoint/2010/main" val="3396145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TWFE: A Flurry of Problems (2021)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71309" y="1066800"/>
            <a:ext cx="9405791" cy="5141388"/>
          </a:xfrm>
        </p:spPr>
        <p:txBody>
          <a:bodyPr>
            <a:noAutofit/>
          </a:bodyPr>
          <a:lstStyle/>
          <a:p>
            <a:pPr lvl="1"/>
            <a:endParaRPr lang="en-US" sz="2200" b="1" dirty="0">
              <a:solidFill>
                <a:schemeClr val="accent2">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FF14B37B-EB76-4FD3-AB33-4C9D5DAF1D73}"/>
              </a:ext>
            </a:extLst>
          </p:cNvPr>
          <p:cNvPicPr>
            <a:picLocks noChangeAspect="1"/>
          </p:cNvPicPr>
          <p:nvPr/>
        </p:nvPicPr>
        <p:blipFill>
          <a:blip r:embed="rId3"/>
          <a:stretch>
            <a:fillRect/>
          </a:stretch>
        </p:blipFill>
        <p:spPr>
          <a:xfrm>
            <a:off x="838200" y="911277"/>
            <a:ext cx="9144000" cy="5452434"/>
          </a:xfrm>
          <a:prstGeom prst="rect">
            <a:avLst/>
          </a:prstGeom>
        </p:spPr>
      </p:pic>
    </p:spTree>
    <p:extLst>
      <p:ext uri="{BB962C8B-B14F-4D97-AF65-F5344CB8AC3E}">
        <p14:creationId xmlns:p14="http://schemas.microsoft.com/office/powerpoint/2010/main" val="627274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TWFE: A Flurry of Problems (2022)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71309" y="1066800"/>
            <a:ext cx="10077691" cy="5141388"/>
          </a:xfrm>
        </p:spPr>
        <p:txBody>
          <a:bodyPr>
            <a:noAutofit/>
          </a:bodyPr>
          <a:lstStyle/>
          <a:p>
            <a:r>
              <a:rPr lang="en-US" sz="2400" dirty="0">
                <a:solidFill>
                  <a:schemeClr val="tx1"/>
                </a:solidFill>
                <a:cs typeface="Times New Roman" panose="02020603050405020304" pitchFamily="18" charset="0"/>
              </a:rPr>
              <a:t>“Two-way fixed effects and differences-in-differences with heterogeneous treatment effects: A survey” (De </a:t>
            </a:r>
            <a:r>
              <a:rPr lang="en-US" sz="2400" dirty="0" err="1">
                <a:solidFill>
                  <a:schemeClr val="tx1"/>
                </a:solidFill>
                <a:cs typeface="Times New Roman" panose="02020603050405020304" pitchFamily="18" charset="0"/>
              </a:rPr>
              <a:t>Chaisemartin</a:t>
            </a:r>
            <a:r>
              <a:rPr lang="en-US" sz="2400" dirty="0">
                <a:solidFill>
                  <a:schemeClr val="tx1"/>
                </a:solidFill>
                <a:cs typeface="Times New Roman" panose="02020603050405020304" pitchFamily="18" charset="0"/>
              </a:rPr>
              <a:t> &amp; </a:t>
            </a:r>
            <a:r>
              <a:rPr lang="en-US" sz="2400" dirty="0" err="1">
                <a:solidFill>
                  <a:schemeClr val="tx1"/>
                </a:solidFill>
                <a:cs typeface="Times New Roman" panose="02020603050405020304" pitchFamily="18" charset="0"/>
              </a:rPr>
              <a:t>D'Haultfoeuille</a:t>
            </a:r>
            <a:r>
              <a:rPr lang="en-US" sz="2400" dirty="0">
                <a:solidFill>
                  <a:schemeClr val="tx1"/>
                </a:solidFill>
                <a:cs typeface="Times New Roman" panose="02020603050405020304" pitchFamily="18" charset="0"/>
              </a:rPr>
              <a:t>)</a:t>
            </a:r>
          </a:p>
          <a:p>
            <a:r>
              <a:rPr lang="en-US" sz="2400" dirty="0">
                <a:solidFill>
                  <a:schemeClr val="tx1"/>
                </a:solidFill>
                <a:cs typeface="Times New Roman" panose="02020603050405020304" pitchFamily="18" charset="0"/>
              </a:rPr>
              <a:t>“Econometrics strikes back: GMM and two-way fixed effects” (Pinzon)</a:t>
            </a:r>
          </a:p>
          <a:p>
            <a:r>
              <a:rPr lang="en-US" sz="2400" dirty="0">
                <a:solidFill>
                  <a:schemeClr val="tx1"/>
                </a:solidFill>
                <a:cs typeface="Times New Roman" panose="02020603050405020304" pitchFamily="18" charset="0"/>
              </a:rPr>
              <a:t>“Estimation of Heterogeneous Treatment Effects Using Quantile Regression with Interactive Fixed Effects” (</a:t>
            </a:r>
            <a:r>
              <a:rPr lang="en-US" sz="2400" dirty="0" err="1">
                <a:solidFill>
                  <a:schemeClr val="tx1"/>
                </a:solidFill>
                <a:cs typeface="Times New Roman" panose="02020603050405020304" pitchFamily="18" charset="0"/>
              </a:rPr>
              <a:t>Ruofan</a:t>
            </a:r>
            <a:r>
              <a:rPr lang="en-US" sz="2400" dirty="0">
                <a:solidFill>
                  <a:schemeClr val="tx1"/>
                </a:solidFill>
                <a:cs typeface="Times New Roman" panose="02020603050405020304" pitchFamily="18" charset="0"/>
              </a:rPr>
              <a:t> Xu, Jiti Gao, </a:t>
            </a:r>
            <a:r>
              <a:rPr lang="en-US" sz="2400" dirty="0" err="1">
                <a:solidFill>
                  <a:schemeClr val="tx1"/>
                </a:solidFill>
                <a:cs typeface="Times New Roman" panose="02020603050405020304" pitchFamily="18" charset="0"/>
              </a:rPr>
              <a:t>Tatsushi</a:t>
            </a:r>
            <a:r>
              <a:rPr lang="en-US" sz="2400" dirty="0">
                <a:solidFill>
                  <a:schemeClr val="tx1"/>
                </a:solidFill>
                <a:cs typeface="Times New Roman" panose="02020603050405020304" pitchFamily="18" charset="0"/>
              </a:rPr>
              <a:t> Oka, &amp; Yoon–Jae Whang)</a:t>
            </a:r>
          </a:p>
          <a:p>
            <a:r>
              <a:rPr lang="en-US" sz="2400" dirty="0">
                <a:solidFill>
                  <a:schemeClr val="tx1"/>
                </a:solidFill>
                <a:cs typeface="Times New Roman" panose="02020603050405020304" pitchFamily="18" charset="0"/>
              </a:rPr>
              <a:t>“</a:t>
            </a:r>
            <a:r>
              <a:rPr lang="en-US" sz="2400" dirty="0"/>
              <a:t>Interactions in Fixed Effects Regression Models</a:t>
            </a:r>
            <a:r>
              <a:rPr lang="en-US" sz="2400" dirty="0">
                <a:solidFill>
                  <a:schemeClr val="tx1"/>
                </a:solidFill>
                <a:cs typeface="Times New Roman" panose="02020603050405020304" pitchFamily="18" charset="0"/>
              </a:rPr>
              <a:t>” (</a:t>
            </a:r>
            <a:r>
              <a:rPr lang="en-CA" sz="2400" dirty="0"/>
              <a:t>Marco </a:t>
            </a:r>
            <a:r>
              <a:rPr lang="en-CA" sz="2400" dirty="0" err="1"/>
              <a:t>Giesselmann</a:t>
            </a:r>
            <a:r>
              <a:rPr lang="en-CA" sz="2400" dirty="0"/>
              <a:t> &amp; Alexander W. Schmidt-</a:t>
            </a:r>
            <a:r>
              <a:rPr lang="en-CA" sz="2400" dirty="0" err="1"/>
              <a:t>Catran</a:t>
            </a:r>
            <a:r>
              <a:rPr lang="en-CA" sz="2400" dirty="0"/>
              <a:t>)</a:t>
            </a:r>
          </a:p>
          <a:p>
            <a:r>
              <a:rPr lang="en-US" sz="2400" dirty="0">
                <a:solidFill>
                  <a:schemeClr val="tx1"/>
                </a:solidFill>
                <a:cs typeface="Times New Roman" panose="02020603050405020304" pitchFamily="18" charset="0"/>
              </a:rPr>
              <a:t>“Contamination bias in linear regressions” (</a:t>
            </a:r>
            <a:r>
              <a:rPr lang="en-CA" sz="2400" dirty="0"/>
              <a:t>Paul Goldsmith-Pinkham, Peter Hull, &amp; Michal </a:t>
            </a:r>
            <a:r>
              <a:rPr lang="en-CA" sz="2400" dirty="0" err="1"/>
              <a:t>Kolesár</a:t>
            </a:r>
            <a:r>
              <a:rPr lang="en-CA" sz="2400" dirty="0"/>
              <a:t>)</a:t>
            </a:r>
            <a:endParaRPr lang="en-CA" sz="2400" dirty="0">
              <a:solidFill>
                <a:schemeClr val="tx1"/>
              </a:solidFill>
              <a:cs typeface="Times New Roman" panose="02020603050405020304" pitchFamily="18" charset="0"/>
            </a:endParaRPr>
          </a:p>
          <a:p>
            <a:pPr marL="0" indent="0">
              <a:buNone/>
            </a:pPr>
            <a:r>
              <a:rPr lang="en-CA" sz="2800" b="1" dirty="0">
                <a:solidFill>
                  <a:schemeClr val="accent2">
                    <a:lumMod val="75000"/>
                  </a:schemeClr>
                </a:solidFill>
                <a:cs typeface="Times New Roman" panose="02020603050405020304" pitchFamily="18" charset="0"/>
              </a:rPr>
              <a:t>More here: </a:t>
            </a:r>
            <a:r>
              <a:rPr lang="en-CA" sz="2800" b="1" dirty="0">
                <a:solidFill>
                  <a:schemeClr val="accent2">
                    <a:lumMod val="75000"/>
                  </a:schemeClr>
                </a:solidFill>
                <a:cs typeface="Times New Roman" panose="02020603050405020304" pitchFamily="18" charset="0"/>
                <a:hlinkClick r:id="rId3">
                  <a:extLst>
                    <a:ext uri="{A12FA001-AC4F-418D-AE19-62706E023703}">
                      <ahyp:hlinkClr xmlns:ahyp="http://schemas.microsoft.com/office/drawing/2018/hyperlinkcolor" val="tx"/>
                    </a:ext>
                  </a:extLst>
                </a:hlinkClick>
              </a:rPr>
              <a:t>https://asjadnaqvi.github.io/DiD/docs/resources</a:t>
            </a:r>
            <a:r>
              <a:rPr lang="en-CA" sz="2800" b="1" dirty="0">
                <a:solidFill>
                  <a:schemeClr val="accent2">
                    <a:lumMod val="75000"/>
                  </a:schemeClr>
                </a:solidFill>
                <a:cs typeface="Times New Roman" panose="02020603050405020304" pitchFamily="18" charset="0"/>
              </a:rPr>
              <a:t> </a:t>
            </a:r>
            <a:endParaRPr lang="en-US" sz="2800" b="1" dirty="0">
              <a:solidFill>
                <a:schemeClr val="accent2">
                  <a:lumMod val="75000"/>
                </a:schemeClr>
              </a:solidFill>
              <a:cs typeface="Times New Roman" panose="02020603050405020304" pitchFamily="18" charset="0"/>
            </a:endParaRPr>
          </a:p>
        </p:txBody>
      </p:sp>
    </p:spTree>
    <p:extLst>
      <p:ext uri="{BB962C8B-B14F-4D97-AF65-F5344CB8AC3E}">
        <p14:creationId xmlns:p14="http://schemas.microsoft.com/office/powerpoint/2010/main" val="1753025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Primary Problem: Weighting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9767500" cy="5141388"/>
              </a:xfrm>
            </p:spPr>
            <p:txBody>
              <a:bodyPr>
                <a:noAutofit/>
              </a:bodyPr>
              <a:lstStyle/>
              <a:p>
                <a:pPr lvl="1"/>
                <a:r>
                  <a:rPr lang="en-US" sz="2400" dirty="0">
                    <a:solidFill>
                      <a:schemeClr val="tx1"/>
                    </a:solidFill>
                    <a:cs typeface="Times New Roman" panose="02020603050405020304" pitchFamily="18" charset="0"/>
                  </a:rPr>
                  <a:t>Event studies are </a:t>
                </a:r>
                <a:r>
                  <a:rPr lang="en-US" sz="2400" b="1" dirty="0">
                    <a:solidFill>
                      <a:schemeClr val="tx1"/>
                    </a:solidFill>
                    <a:cs typeface="Times New Roman" panose="02020603050405020304" pitchFamily="18" charset="0"/>
                  </a:rPr>
                  <a:t>pooling </a:t>
                </a:r>
                <a:r>
                  <a:rPr lang="en-US" sz="2400" dirty="0">
                    <a:solidFill>
                      <a:schemeClr val="tx1"/>
                    </a:solidFill>
                    <a:cs typeface="Times New Roman" panose="02020603050405020304" pitchFamily="18" charset="0"/>
                  </a:rPr>
                  <a:t>multiple </a:t>
                </a:r>
                <a:r>
                  <a:rPr lang="en-US" sz="2400" dirty="0" err="1">
                    <a:solidFill>
                      <a:schemeClr val="tx1"/>
                    </a:solidFill>
                    <a:cs typeface="Times New Roman" panose="02020603050405020304" pitchFamily="18" charset="0"/>
                  </a:rPr>
                  <a:t>DiDs</a:t>
                </a:r>
                <a:endParaRPr lang="en-US" sz="24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Multiple treated units</a:t>
                </a:r>
              </a:p>
              <a:p>
                <a:pPr lvl="2"/>
                <a:r>
                  <a:rPr lang="en-US" sz="2200" dirty="0">
                    <a:solidFill>
                      <a:schemeClr val="tx1"/>
                    </a:solidFill>
                    <a:cs typeface="Times New Roman" panose="02020603050405020304" pitchFamily="18" charset="0"/>
                  </a:rPr>
                  <a:t>Multiple control units</a:t>
                </a:r>
              </a:p>
              <a:p>
                <a:pPr lvl="2"/>
                <a:r>
                  <a:rPr lang="en-US" sz="2200" dirty="0">
                    <a:solidFill>
                      <a:schemeClr val="tx1"/>
                    </a:solidFill>
                    <a:cs typeface="Times New Roman" panose="02020603050405020304" pitchFamily="18" charset="0"/>
                  </a:rPr>
                  <a:t>Multiple periods (considered separately)</a:t>
                </a:r>
              </a:p>
              <a:p>
                <a:pPr lvl="2"/>
                <a:r>
                  <a:rPr lang="en-US" sz="2200" dirty="0">
                    <a:solidFill>
                      <a:schemeClr val="tx1"/>
                    </a:solidFill>
                    <a:cs typeface="Times New Roman" panose="02020603050405020304" pitchFamily="18" charset="0"/>
                  </a:rPr>
                  <a:t>Multiple units switching across “treated” and “untreated” states</a:t>
                </a:r>
              </a:p>
              <a:p>
                <a:pPr lvl="1"/>
                <a:r>
                  <a:rPr lang="en-US" sz="2400" dirty="0">
                    <a:solidFill>
                      <a:schemeClr val="tx1"/>
                    </a:solidFill>
                    <a:cs typeface="Times New Roman" panose="02020603050405020304" pitchFamily="18" charset="0"/>
                  </a:rPr>
                  <a:t>At their core, each individual </a:t>
                </a:r>
                <a:r>
                  <a:rPr lang="en-US" sz="2400" dirty="0" err="1">
                    <a:solidFill>
                      <a:schemeClr val="tx1"/>
                    </a:solidFill>
                    <a:cs typeface="Times New Roman" panose="02020603050405020304" pitchFamily="18" charset="0"/>
                  </a:rPr>
                  <a:t>DiD</a:t>
                </a:r>
                <a:r>
                  <a:rPr lang="en-US" sz="2400" dirty="0">
                    <a:solidFill>
                      <a:schemeClr val="tx1"/>
                    </a:solidFill>
                    <a:cs typeface="Times New Roman" panose="02020603050405020304" pitchFamily="18" charset="0"/>
                  </a:rPr>
                  <a:t> can be framed as a 2-by-2 comparison</a:t>
                </a:r>
              </a:p>
              <a:p>
                <a:pPr lvl="1"/>
                <a:r>
                  <a:rPr lang="en-US" sz="2400" dirty="0">
                    <a:solidFill>
                      <a:schemeClr val="tx1"/>
                    </a:solidFill>
                    <a:cs typeface="Times New Roman" panose="02020603050405020304" pitchFamily="18" charset="0"/>
                  </a:rPr>
                  <a:t>TWFE takes each comparison and weights them</a:t>
                </a:r>
              </a:p>
              <a:p>
                <a:pPr marL="274320" lvl="1" indent="0">
                  <a:buNone/>
                </a:pPr>
                <a:endParaRPr lang="en-US" sz="2400" b="1" dirty="0">
                  <a:solidFill>
                    <a:schemeClr val="tx1"/>
                  </a:solidFill>
                  <a:cs typeface="Times New Roman" panose="02020603050405020304" pitchFamily="18" charset="0"/>
                </a:endParaRPr>
              </a:p>
              <a:p>
                <a:pPr marL="274320" lvl="1" indent="0">
                  <a:buNone/>
                </a:pPr>
                <a14:m>
                  <m:oMathPara xmlns:m="http://schemas.openxmlformats.org/officeDocument/2006/math">
                    <m:oMathParaPr>
                      <m:jc m:val="centerGroup"/>
                    </m:oMathParaPr>
                    <m:oMath xmlns:m="http://schemas.openxmlformats.org/officeDocument/2006/math">
                      <m:r>
                        <a:rPr lang="en-US" sz="2400" b="1" i="1" smtClean="0">
                          <a:solidFill>
                            <a:schemeClr val="accent3">
                              <a:lumMod val="75000"/>
                            </a:schemeClr>
                          </a:solidFill>
                          <a:latin typeface="Cambria Math" panose="02040503050406030204" pitchFamily="18" charset="0"/>
                          <a:cs typeface="Times New Roman" panose="02020603050405020304" pitchFamily="18" charset="0"/>
                        </a:rPr>
                        <m:t>𝔼</m:t>
                      </m:r>
                      <m:d>
                        <m:dPr>
                          <m:begChr m:val="["/>
                          <m:endChr m:val="]"/>
                          <m:ctrlPr>
                            <a:rPr lang="en-US" sz="2400" b="1" i="1" smtClean="0">
                              <a:solidFill>
                                <a:schemeClr val="accent3">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3">
                                      <a:lumMod val="75000"/>
                                    </a:schemeClr>
                                  </a:solidFill>
                                  <a:latin typeface="Cambria Math" panose="02040503050406030204" pitchFamily="18" charset="0"/>
                                  <a:cs typeface="Times New Roman" panose="02020603050405020304" pitchFamily="18" charset="0"/>
                                </a:rPr>
                              </m:ctrlPr>
                            </m:sSubPr>
                            <m:e>
                              <m:acc>
                                <m:accPr>
                                  <m:chr m:val="̂"/>
                                  <m:ctrlPr>
                                    <a:rPr lang="en-US" sz="2400" b="1" i="1" smtClean="0">
                                      <a:solidFill>
                                        <a:schemeClr val="accent3">
                                          <a:lumMod val="75000"/>
                                        </a:schemeClr>
                                      </a:solidFill>
                                      <a:latin typeface="Cambria Math" panose="02040503050406030204" pitchFamily="18" charset="0"/>
                                      <a:cs typeface="Times New Roman" panose="02020603050405020304" pitchFamily="18" charset="0"/>
                                    </a:rPr>
                                  </m:ctrlPr>
                                </m:accPr>
                                <m:e>
                                  <m:r>
                                    <a:rPr lang="en-US" sz="2400" b="1" i="1" smtClean="0">
                                      <a:solidFill>
                                        <a:schemeClr val="accent3">
                                          <a:lumMod val="75000"/>
                                        </a:schemeClr>
                                      </a:solidFill>
                                      <a:latin typeface="Cambria Math" panose="02040503050406030204" pitchFamily="18" charset="0"/>
                                      <a:cs typeface="Times New Roman" panose="02020603050405020304" pitchFamily="18" charset="0"/>
                                    </a:rPr>
                                    <m:t>𝜷</m:t>
                                  </m:r>
                                </m:e>
                              </m:acc>
                            </m:e>
                            <m:sub>
                              <m:r>
                                <a:rPr lang="en-US" sz="2400" b="1" i="1" smtClean="0">
                                  <a:solidFill>
                                    <a:schemeClr val="accent3">
                                      <a:lumMod val="75000"/>
                                    </a:schemeClr>
                                  </a:solidFill>
                                  <a:latin typeface="Cambria Math" panose="02040503050406030204" pitchFamily="18" charset="0"/>
                                  <a:cs typeface="Times New Roman" panose="02020603050405020304" pitchFamily="18" charset="0"/>
                                </a:rPr>
                                <m:t>𝒇𝒆</m:t>
                              </m:r>
                            </m:sub>
                          </m:sSub>
                        </m:e>
                      </m:d>
                      <m:r>
                        <a:rPr lang="en-US" sz="2400" b="1" i="1" smtClean="0">
                          <a:solidFill>
                            <a:schemeClr val="accent3">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𝔼</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m:t>
                      </m:r>
                      <m:nary>
                        <m:naryPr>
                          <m:chr m:val="∑"/>
                          <m:supHide m:val="on"/>
                          <m:ctrlPr>
                            <a:rPr lang="en-US" sz="2400" b="1" i="1" smtClean="0">
                              <a:solidFill>
                                <a:schemeClr val="accent3">
                                  <a:lumMod val="75000"/>
                                </a:schemeClr>
                              </a:solidFill>
                              <a:latin typeface="Cambria Math" panose="02040503050406030204" pitchFamily="18" charset="0"/>
                              <a:cs typeface="Times New Roman" panose="02020603050405020304" pitchFamily="18" charset="0"/>
                            </a:rPr>
                          </m:ctrlPr>
                        </m:naryPr>
                        <m:sub>
                          <m:r>
                            <a:rPr lang="en-US" sz="2400" b="1" i="1" smtClean="0">
                              <a:solidFill>
                                <a:schemeClr val="accent3">
                                  <a:lumMod val="75000"/>
                                </a:schemeClr>
                              </a:solidFill>
                              <a:latin typeface="Cambria Math" panose="02040503050406030204" pitchFamily="18" charset="0"/>
                              <a:cs typeface="Times New Roman" panose="02020603050405020304" pitchFamily="18" charset="0"/>
                            </a:rPr>
                            <m:t>𝒈</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𝒕</m:t>
                          </m:r>
                        </m:sub>
                        <m:sup/>
                        <m:e>
                          <m:sSub>
                            <m:sSubPr>
                              <m:ctrlPr>
                                <a:rPr lang="en-US" sz="24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3">
                                      <a:lumMod val="75000"/>
                                    </a:schemeClr>
                                  </a:solidFill>
                                  <a:latin typeface="Cambria Math" panose="02040503050406030204" pitchFamily="18" charset="0"/>
                                  <a:cs typeface="Times New Roman" panose="02020603050405020304" pitchFamily="18" charset="0"/>
                                </a:rPr>
                                <m:t>𝑾</m:t>
                              </m:r>
                            </m:e>
                            <m:sub>
                              <m:r>
                                <a:rPr lang="en-US" sz="2400" b="1" i="1" smtClean="0">
                                  <a:solidFill>
                                    <a:schemeClr val="accent3">
                                      <a:lumMod val="75000"/>
                                    </a:schemeClr>
                                  </a:solidFill>
                                  <a:latin typeface="Cambria Math" panose="02040503050406030204" pitchFamily="18" charset="0"/>
                                  <a:cs typeface="Times New Roman" panose="02020603050405020304" pitchFamily="18" charset="0"/>
                                </a:rPr>
                                <m:t>𝒈</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𝒕</m:t>
                              </m:r>
                            </m:sub>
                          </m:sSub>
                          <m:r>
                            <a:rPr lang="en-US" sz="2400" b="1" i="1" smtClean="0">
                              <a:solidFill>
                                <a:schemeClr val="accent3">
                                  <a:lumMod val="75000"/>
                                </a:schemeClr>
                              </a:solidFill>
                              <a:latin typeface="Cambria Math" panose="02040503050406030204" pitchFamily="18" charset="0"/>
                              <a:cs typeface="Times New Roman" panose="02020603050405020304" pitchFamily="18" charset="0"/>
                            </a:rPr>
                            <m:t> </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𝑻</m:t>
                          </m:r>
                          <m:sSub>
                            <m:sSubPr>
                              <m:ctrlPr>
                                <a:rPr lang="en-US" sz="24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3">
                                      <a:lumMod val="75000"/>
                                    </a:schemeClr>
                                  </a:solidFill>
                                  <a:latin typeface="Cambria Math" panose="02040503050406030204" pitchFamily="18" charset="0"/>
                                  <a:cs typeface="Times New Roman" panose="02020603050405020304" pitchFamily="18" charset="0"/>
                                </a:rPr>
                                <m:t>𝑬</m:t>
                              </m:r>
                            </m:e>
                            <m:sub>
                              <m:r>
                                <a:rPr lang="en-US" sz="2400" b="1" i="1" smtClean="0">
                                  <a:solidFill>
                                    <a:schemeClr val="accent3">
                                      <a:lumMod val="75000"/>
                                    </a:schemeClr>
                                  </a:solidFill>
                                  <a:latin typeface="Cambria Math" panose="02040503050406030204" pitchFamily="18" charset="0"/>
                                  <a:cs typeface="Times New Roman" panose="02020603050405020304" pitchFamily="18" charset="0"/>
                                </a:rPr>
                                <m:t>𝒈</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𝒕</m:t>
                              </m:r>
                            </m:sub>
                          </m:sSub>
                          <m:r>
                            <a:rPr lang="en-US" sz="2400" b="1" i="1" smtClean="0">
                              <a:solidFill>
                                <a:schemeClr val="accent3">
                                  <a:lumMod val="75000"/>
                                </a:schemeClr>
                              </a:solidFill>
                              <a:latin typeface="Cambria Math" panose="02040503050406030204" pitchFamily="18" charset="0"/>
                              <a:cs typeface="Times New Roman" panose="02020603050405020304" pitchFamily="18" charset="0"/>
                            </a:rPr>
                            <m:t>]</m:t>
                          </m:r>
                        </m:e>
                      </m:nary>
                    </m:oMath>
                  </m:oMathPara>
                </a14:m>
                <a:endParaRPr lang="en-US" sz="2400" b="1" dirty="0">
                  <a:solidFill>
                    <a:schemeClr val="accent3">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9767500" cy="5141388"/>
              </a:xfrm>
              <a:blipFill>
                <a:blip r:embed="rId3"/>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12432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Primary Problem: Weighting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9767500" cy="5141388"/>
              </a:xfrm>
            </p:spPr>
            <p:txBody>
              <a:bodyPr>
                <a:noAutofit/>
              </a:bodyPr>
              <a:lstStyle/>
              <a:p>
                <a:pPr lvl="1"/>
                <a:r>
                  <a:rPr lang="en-US" sz="2400" dirty="0">
                    <a:solidFill>
                      <a:schemeClr val="tx1"/>
                    </a:solidFill>
                    <a:cs typeface="Times New Roman" panose="02020603050405020304" pitchFamily="18" charset="0"/>
                  </a:rPr>
                  <a:t>Event studies are </a:t>
                </a:r>
                <a:r>
                  <a:rPr lang="en-US" sz="2400" b="1" dirty="0">
                    <a:solidFill>
                      <a:schemeClr val="tx1"/>
                    </a:solidFill>
                    <a:cs typeface="Times New Roman" panose="02020603050405020304" pitchFamily="18" charset="0"/>
                  </a:rPr>
                  <a:t>pooling </a:t>
                </a:r>
                <a:r>
                  <a:rPr lang="en-US" sz="2400" dirty="0">
                    <a:solidFill>
                      <a:schemeClr val="tx1"/>
                    </a:solidFill>
                    <a:cs typeface="Times New Roman" panose="02020603050405020304" pitchFamily="18" charset="0"/>
                  </a:rPr>
                  <a:t>multiple </a:t>
                </a:r>
                <a:r>
                  <a:rPr lang="en-US" sz="2400" dirty="0" err="1">
                    <a:solidFill>
                      <a:schemeClr val="tx1"/>
                    </a:solidFill>
                    <a:cs typeface="Times New Roman" panose="02020603050405020304" pitchFamily="18" charset="0"/>
                  </a:rPr>
                  <a:t>DiDs</a:t>
                </a:r>
                <a:endParaRPr lang="en-US" sz="2400" dirty="0">
                  <a:solidFill>
                    <a:schemeClr val="tx1"/>
                  </a:solidFill>
                  <a:cs typeface="Times New Roman" panose="02020603050405020304" pitchFamily="18" charset="0"/>
                </a:endParaRPr>
              </a:p>
              <a:p>
                <a:pPr lvl="1"/>
                <a:r>
                  <a:rPr lang="en-US" sz="2400" dirty="0">
                    <a:solidFill>
                      <a:schemeClr val="tx1"/>
                    </a:solidFill>
                    <a:cs typeface="Times New Roman" panose="02020603050405020304" pitchFamily="18" charset="0"/>
                  </a:rPr>
                  <a:t>At their core, each individual </a:t>
                </a:r>
                <a:r>
                  <a:rPr lang="en-US" sz="2400" dirty="0" err="1">
                    <a:solidFill>
                      <a:schemeClr val="tx1"/>
                    </a:solidFill>
                    <a:cs typeface="Times New Roman" panose="02020603050405020304" pitchFamily="18" charset="0"/>
                  </a:rPr>
                  <a:t>DiD</a:t>
                </a:r>
                <a:r>
                  <a:rPr lang="en-US" sz="2400" dirty="0">
                    <a:solidFill>
                      <a:schemeClr val="tx1"/>
                    </a:solidFill>
                    <a:cs typeface="Times New Roman" panose="02020603050405020304" pitchFamily="18" charset="0"/>
                  </a:rPr>
                  <a:t> can be framed as a 2-by-2 comparison</a:t>
                </a:r>
              </a:p>
              <a:p>
                <a:pPr lvl="1"/>
                <a:r>
                  <a:rPr lang="en-US" sz="2400" dirty="0">
                    <a:solidFill>
                      <a:schemeClr val="tx1"/>
                    </a:solidFill>
                    <a:cs typeface="Times New Roman" panose="02020603050405020304" pitchFamily="18" charset="0"/>
                  </a:rPr>
                  <a:t>TWFE takes each comparison and weights them</a:t>
                </a:r>
              </a:p>
              <a:p>
                <a:pPr lvl="1"/>
                <a:endParaRPr lang="en-US" sz="2400" dirty="0">
                  <a:solidFill>
                    <a:schemeClr val="tx1"/>
                  </a:solidFill>
                  <a:cs typeface="Times New Roman" panose="02020603050405020304" pitchFamily="18" charset="0"/>
                </a:endParaRPr>
              </a:p>
              <a:p>
                <a:pPr marL="274320" lvl="1" indent="0">
                  <a:buNone/>
                </a:pPr>
                <a14:m>
                  <m:oMathPara xmlns:m="http://schemas.openxmlformats.org/officeDocument/2006/math">
                    <m:oMathParaPr>
                      <m:jc m:val="centerGroup"/>
                    </m:oMathParaPr>
                    <m:oMath xmlns:m="http://schemas.openxmlformats.org/officeDocument/2006/math">
                      <m:r>
                        <a:rPr lang="en-US" sz="2400" b="1" i="1" smtClean="0">
                          <a:solidFill>
                            <a:schemeClr val="accent3">
                              <a:lumMod val="75000"/>
                            </a:schemeClr>
                          </a:solidFill>
                          <a:latin typeface="Cambria Math" panose="02040503050406030204" pitchFamily="18" charset="0"/>
                          <a:cs typeface="Times New Roman" panose="02020603050405020304" pitchFamily="18" charset="0"/>
                        </a:rPr>
                        <m:t>𝔼</m:t>
                      </m:r>
                      <m:d>
                        <m:dPr>
                          <m:begChr m:val="["/>
                          <m:endChr m:val="]"/>
                          <m:ctrlPr>
                            <a:rPr lang="en-US" sz="2400" b="1" i="1" smtClean="0">
                              <a:solidFill>
                                <a:schemeClr val="accent3">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3">
                                      <a:lumMod val="75000"/>
                                    </a:schemeClr>
                                  </a:solidFill>
                                  <a:latin typeface="Cambria Math" panose="02040503050406030204" pitchFamily="18" charset="0"/>
                                  <a:cs typeface="Times New Roman" panose="02020603050405020304" pitchFamily="18" charset="0"/>
                                </a:rPr>
                              </m:ctrlPr>
                            </m:sSubPr>
                            <m:e>
                              <m:acc>
                                <m:accPr>
                                  <m:chr m:val="̂"/>
                                  <m:ctrlPr>
                                    <a:rPr lang="en-US" sz="2400" b="1" i="1" smtClean="0">
                                      <a:solidFill>
                                        <a:schemeClr val="accent3">
                                          <a:lumMod val="75000"/>
                                        </a:schemeClr>
                                      </a:solidFill>
                                      <a:latin typeface="Cambria Math" panose="02040503050406030204" pitchFamily="18" charset="0"/>
                                      <a:cs typeface="Times New Roman" panose="02020603050405020304" pitchFamily="18" charset="0"/>
                                    </a:rPr>
                                  </m:ctrlPr>
                                </m:accPr>
                                <m:e>
                                  <m:r>
                                    <a:rPr lang="en-US" sz="2400" b="1" i="1" smtClean="0">
                                      <a:solidFill>
                                        <a:schemeClr val="accent3">
                                          <a:lumMod val="75000"/>
                                        </a:schemeClr>
                                      </a:solidFill>
                                      <a:latin typeface="Cambria Math" panose="02040503050406030204" pitchFamily="18" charset="0"/>
                                      <a:cs typeface="Times New Roman" panose="02020603050405020304" pitchFamily="18" charset="0"/>
                                    </a:rPr>
                                    <m:t>𝜷</m:t>
                                  </m:r>
                                </m:e>
                              </m:acc>
                            </m:e>
                            <m:sub>
                              <m:r>
                                <a:rPr lang="en-US" sz="2400" b="1" i="1" smtClean="0">
                                  <a:solidFill>
                                    <a:schemeClr val="accent3">
                                      <a:lumMod val="75000"/>
                                    </a:schemeClr>
                                  </a:solidFill>
                                  <a:latin typeface="Cambria Math" panose="02040503050406030204" pitchFamily="18" charset="0"/>
                                  <a:cs typeface="Times New Roman" panose="02020603050405020304" pitchFamily="18" charset="0"/>
                                </a:rPr>
                                <m:t>𝒇𝒆</m:t>
                              </m:r>
                            </m:sub>
                          </m:sSub>
                        </m:e>
                      </m:d>
                      <m:r>
                        <a:rPr lang="en-US" sz="2400" b="1" i="1" smtClean="0">
                          <a:solidFill>
                            <a:schemeClr val="accent3">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𝔼</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m:t>
                      </m:r>
                      <m:nary>
                        <m:naryPr>
                          <m:chr m:val="∑"/>
                          <m:supHide m:val="on"/>
                          <m:ctrlPr>
                            <a:rPr lang="en-US" sz="2400" b="1" i="1" smtClean="0">
                              <a:solidFill>
                                <a:schemeClr val="accent3">
                                  <a:lumMod val="75000"/>
                                </a:schemeClr>
                              </a:solidFill>
                              <a:latin typeface="Cambria Math" panose="02040503050406030204" pitchFamily="18" charset="0"/>
                              <a:cs typeface="Times New Roman" panose="02020603050405020304" pitchFamily="18" charset="0"/>
                            </a:rPr>
                          </m:ctrlPr>
                        </m:naryPr>
                        <m:sub>
                          <m:r>
                            <a:rPr lang="en-US" sz="2400" b="1" i="1" smtClean="0">
                              <a:solidFill>
                                <a:schemeClr val="accent3">
                                  <a:lumMod val="75000"/>
                                </a:schemeClr>
                              </a:solidFill>
                              <a:latin typeface="Cambria Math" panose="02040503050406030204" pitchFamily="18" charset="0"/>
                              <a:cs typeface="Times New Roman" panose="02020603050405020304" pitchFamily="18" charset="0"/>
                            </a:rPr>
                            <m:t>𝒈</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𝒕</m:t>
                          </m:r>
                        </m:sub>
                        <m:sup/>
                        <m:e>
                          <m:sSub>
                            <m:sSubPr>
                              <m:ctrlPr>
                                <a:rPr lang="en-US" sz="24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3">
                                      <a:lumMod val="75000"/>
                                    </a:schemeClr>
                                  </a:solidFill>
                                  <a:latin typeface="Cambria Math" panose="02040503050406030204" pitchFamily="18" charset="0"/>
                                  <a:cs typeface="Times New Roman" panose="02020603050405020304" pitchFamily="18" charset="0"/>
                                </a:rPr>
                                <m:t>𝑾</m:t>
                              </m:r>
                            </m:e>
                            <m:sub>
                              <m:r>
                                <a:rPr lang="en-US" sz="2400" b="1" i="1" smtClean="0">
                                  <a:solidFill>
                                    <a:schemeClr val="accent3">
                                      <a:lumMod val="75000"/>
                                    </a:schemeClr>
                                  </a:solidFill>
                                  <a:latin typeface="Cambria Math" panose="02040503050406030204" pitchFamily="18" charset="0"/>
                                  <a:cs typeface="Times New Roman" panose="02020603050405020304" pitchFamily="18" charset="0"/>
                                </a:rPr>
                                <m:t>𝒈</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𝒕</m:t>
                              </m:r>
                            </m:sub>
                          </m:sSub>
                          <m:r>
                            <a:rPr lang="en-US" sz="2400" b="1" i="1" smtClean="0">
                              <a:solidFill>
                                <a:schemeClr val="accent3">
                                  <a:lumMod val="75000"/>
                                </a:schemeClr>
                              </a:solidFill>
                              <a:latin typeface="Cambria Math" panose="02040503050406030204" pitchFamily="18" charset="0"/>
                              <a:cs typeface="Times New Roman" panose="02020603050405020304" pitchFamily="18" charset="0"/>
                            </a:rPr>
                            <m:t> </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𝑻</m:t>
                          </m:r>
                          <m:sSub>
                            <m:sSubPr>
                              <m:ctrlPr>
                                <a:rPr lang="en-US" sz="24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3">
                                      <a:lumMod val="75000"/>
                                    </a:schemeClr>
                                  </a:solidFill>
                                  <a:latin typeface="Cambria Math" panose="02040503050406030204" pitchFamily="18" charset="0"/>
                                  <a:cs typeface="Times New Roman" panose="02020603050405020304" pitchFamily="18" charset="0"/>
                                </a:rPr>
                                <m:t>𝑬</m:t>
                              </m:r>
                            </m:e>
                            <m:sub>
                              <m:r>
                                <a:rPr lang="en-US" sz="2400" b="1" i="1" smtClean="0">
                                  <a:solidFill>
                                    <a:schemeClr val="accent3">
                                      <a:lumMod val="75000"/>
                                    </a:schemeClr>
                                  </a:solidFill>
                                  <a:latin typeface="Cambria Math" panose="02040503050406030204" pitchFamily="18" charset="0"/>
                                  <a:cs typeface="Times New Roman" panose="02020603050405020304" pitchFamily="18" charset="0"/>
                                </a:rPr>
                                <m:t>𝒈</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3">
                                      <a:lumMod val="75000"/>
                                    </a:schemeClr>
                                  </a:solidFill>
                                  <a:latin typeface="Cambria Math" panose="02040503050406030204" pitchFamily="18" charset="0"/>
                                  <a:cs typeface="Times New Roman" panose="02020603050405020304" pitchFamily="18" charset="0"/>
                                </a:rPr>
                                <m:t>𝒕</m:t>
                              </m:r>
                            </m:sub>
                          </m:sSub>
                          <m:r>
                            <a:rPr lang="en-US" sz="2400" b="1" i="1" smtClean="0">
                              <a:solidFill>
                                <a:schemeClr val="accent3">
                                  <a:lumMod val="75000"/>
                                </a:schemeClr>
                              </a:solidFill>
                              <a:latin typeface="Cambria Math" panose="02040503050406030204" pitchFamily="18" charset="0"/>
                              <a:cs typeface="Times New Roman" panose="02020603050405020304" pitchFamily="18" charset="0"/>
                            </a:rPr>
                            <m:t>]</m:t>
                          </m:r>
                        </m:e>
                      </m:nary>
                    </m:oMath>
                  </m:oMathPara>
                </a14:m>
                <a:endParaRPr lang="en-US" sz="2400" dirty="0">
                  <a:solidFill>
                    <a:schemeClr val="tx1"/>
                  </a:solidFill>
                  <a:cs typeface="Times New Roman" panose="02020603050405020304" pitchFamily="18" charset="0"/>
                </a:endParaRPr>
              </a:p>
              <a:p>
                <a:pPr marL="274320" lvl="1" indent="0">
                  <a:buNone/>
                </a:pPr>
                <a:endParaRPr lang="en-US" sz="2400" b="1" dirty="0">
                  <a:solidFill>
                    <a:schemeClr val="tx1"/>
                  </a:solidFill>
                  <a:cs typeface="Times New Roman" panose="02020603050405020304" pitchFamily="18" charset="0"/>
                </a:endParaRPr>
              </a:p>
              <a:p>
                <a:pPr marL="274320" lvl="1" indent="0">
                  <a:buNone/>
                </a:pPr>
                <a:r>
                  <a:rPr lang="en-US" sz="2400" b="1" dirty="0">
                    <a:solidFill>
                      <a:schemeClr val="tx1"/>
                    </a:solidFill>
                    <a:cs typeface="Times New Roman" panose="02020603050405020304" pitchFamily="18" charset="0"/>
                  </a:rPr>
                  <a:t>Problem: weights are not necessarily convex</a:t>
                </a:r>
              </a:p>
              <a:p>
                <a:pPr lvl="1"/>
                <a:r>
                  <a:rPr lang="en-US" sz="2400" dirty="0">
                    <a:solidFill>
                      <a:schemeClr val="tx1"/>
                    </a:solidFill>
                    <a:cs typeface="Times New Roman" panose="02020603050405020304" pitchFamily="18" charset="0"/>
                  </a:rPr>
                  <a:t>Weights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𝑊</m:t>
                        </m:r>
                      </m:e>
                      <m:sub>
                        <m:r>
                          <a:rPr lang="en-US" sz="2400" b="0" i="1" smtClean="0">
                            <a:solidFill>
                              <a:schemeClr val="tx1"/>
                            </a:solidFill>
                            <a:latin typeface="Cambria Math" panose="02040503050406030204" pitchFamily="18" charset="0"/>
                            <a:cs typeface="Times New Roman" panose="02020603050405020304" pitchFamily="18" charset="0"/>
                          </a:rPr>
                          <m:t>𝑔</m:t>
                        </m:r>
                        <m:r>
                          <a:rPr lang="en-US" sz="2400" b="0" i="1" smtClean="0">
                            <a:solidFill>
                              <a:schemeClr val="tx1"/>
                            </a:solidFill>
                            <a:latin typeface="Cambria Math" panose="02040503050406030204" pitchFamily="18" charset="0"/>
                            <a:cs typeface="Times New Roman" panose="02020603050405020304" pitchFamily="18" charset="0"/>
                          </a:rPr>
                          <m:t>,</m:t>
                        </m:r>
                        <m:r>
                          <a:rPr lang="en-US" sz="2400" b="0" i="1" smtClean="0">
                            <a:solidFill>
                              <a:schemeClr val="tx1"/>
                            </a:solidFill>
                            <a:latin typeface="Cambria Math" panose="02040503050406030204" pitchFamily="18" charset="0"/>
                            <a:cs typeface="Times New Roman" panose="02020603050405020304" pitchFamily="18" charset="0"/>
                          </a:rPr>
                          <m:t>𝑡</m:t>
                        </m:r>
                      </m:sub>
                    </m:sSub>
                  </m:oMath>
                </a14:m>
                <a:r>
                  <a:rPr lang="en-US" sz="2400" dirty="0">
                    <a:solidFill>
                      <a:schemeClr val="tx1"/>
                    </a:solidFill>
                    <a:cs typeface="Times New Roman" panose="02020603050405020304" pitchFamily="18" charset="0"/>
                  </a:rPr>
                  <a:t> aren’t proportional to size of cell </a:t>
                </a:r>
                <a14:m>
                  <m:oMath xmlns:m="http://schemas.openxmlformats.org/officeDocument/2006/math">
                    <m:d>
                      <m:dPr>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𝑔</m:t>
                        </m:r>
                        <m:r>
                          <a:rPr lang="en-US" sz="2400" b="0" i="1" smtClean="0">
                            <a:solidFill>
                              <a:schemeClr val="tx1"/>
                            </a:solidFill>
                            <a:latin typeface="Cambria Math" panose="02040503050406030204" pitchFamily="18" charset="0"/>
                            <a:cs typeface="Times New Roman" panose="02020603050405020304" pitchFamily="18" charset="0"/>
                          </a:rPr>
                          <m:t>,</m:t>
                        </m:r>
                        <m:r>
                          <a:rPr lang="en-US" sz="2400" b="0" i="1" smtClean="0">
                            <a:solidFill>
                              <a:schemeClr val="tx1"/>
                            </a:solidFill>
                            <a:latin typeface="Cambria Math" panose="02040503050406030204" pitchFamily="18" charset="0"/>
                            <a:cs typeface="Times New Roman" panose="02020603050405020304" pitchFamily="18" charset="0"/>
                          </a:rPr>
                          <m:t>𝑡</m:t>
                        </m:r>
                      </m:e>
                    </m:d>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bias!</a:t>
                </a:r>
              </a:p>
              <a:p>
                <a:pPr lvl="1"/>
                <a:r>
                  <a:rPr lang="en-US" sz="2400" dirty="0">
                    <a:solidFill>
                      <a:schemeClr val="tx1"/>
                    </a:solidFill>
                    <a:cs typeface="Times New Roman" panose="02020603050405020304" pitchFamily="18" charset="0"/>
                  </a:rPr>
                  <a:t>They need not even be positive!</a:t>
                </a:r>
              </a:p>
              <a:p>
                <a:pPr lvl="1"/>
                <a:r>
                  <a:rPr lang="en-US" sz="2400" dirty="0">
                    <a:solidFill>
                      <a:schemeClr val="tx1"/>
                    </a:solidFill>
                    <a:cs typeface="Times New Roman" panose="02020603050405020304" pitchFamily="18" charset="0"/>
                  </a:rPr>
                  <a:t>This means that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𝑇</m:t>
                    </m:r>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𝐸</m:t>
                        </m:r>
                      </m:e>
                      <m:sub>
                        <m:r>
                          <a:rPr lang="en-US" sz="2400" b="0" i="1" smtClean="0">
                            <a:solidFill>
                              <a:schemeClr val="tx1"/>
                            </a:solidFill>
                            <a:latin typeface="Cambria Math" panose="02040503050406030204" pitchFamily="18" charset="0"/>
                            <a:cs typeface="Times New Roman" panose="02020603050405020304" pitchFamily="18" charset="0"/>
                          </a:rPr>
                          <m:t>𝑔</m:t>
                        </m:r>
                        <m:r>
                          <a:rPr lang="en-US" sz="2400" b="0" i="1" smtClean="0">
                            <a:solidFill>
                              <a:schemeClr val="tx1"/>
                            </a:solidFill>
                            <a:latin typeface="Cambria Math" panose="02040503050406030204" pitchFamily="18" charset="0"/>
                            <a:cs typeface="Times New Roman" panose="02020603050405020304" pitchFamily="18" charset="0"/>
                          </a:rPr>
                          <m:t>,</m:t>
                        </m:r>
                        <m:r>
                          <a:rPr lang="en-US" sz="2400" b="0" i="1" smtClean="0">
                            <a:solidFill>
                              <a:schemeClr val="tx1"/>
                            </a:solidFill>
                            <a:latin typeface="Cambria Math" panose="02040503050406030204" pitchFamily="18" charset="0"/>
                            <a:cs typeface="Times New Roman" panose="02020603050405020304" pitchFamily="18" charset="0"/>
                          </a:rPr>
                          <m:t>𝑡</m:t>
                        </m:r>
                      </m:sub>
                    </m:sSub>
                    <m:r>
                      <a:rPr lang="en-US" sz="2400" b="0" i="1" smtClean="0">
                        <a:solidFill>
                          <a:schemeClr val="tx1"/>
                        </a:solidFill>
                        <a:latin typeface="Cambria Math" panose="02040503050406030204" pitchFamily="18" charset="0"/>
                        <a:cs typeface="Times New Roman" panose="02020603050405020304" pitchFamily="18" charset="0"/>
                      </a:rPr>
                      <m:t>&gt;0</m:t>
                    </m:r>
                  </m:oMath>
                </a14:m>
                <a:r>
                  <a:rPr lang="en-US" sz="2400" dirty="0">
                    <a:solidFill>
                      <a:schemeClr val="tx1"/>
                    </a:solidFill>
                    <a:cs typeface="Times New Roman" panose="02020603050405020304" pitchFamily="18" charset="0"/>
                  </a:rPr>
                  <a:t> for all cells and </a:t>
                </a:r>
                <a14:m>
                  <m:oMath xmlns:m="http://schemas.openxmlformats.org/officeDocument/2006/math">
                    <m:acc>
                      <m:accPr>
                        <m:chr m:val="̂"/>
                        <m:ctrlPr>
                          <a:rPr lang="en-US" sz="2400" b="0" i="1" u="sng" smtClean="0">
                            <a:solidFill>
                              <a:schemeClr val="tx1"/>
                            </a:solidFill>
                            <a:latin typeface="Cambria Math" panose="02040503050406030204" pitchFamily="18" charset="0"/>
                            <a:cs typeface="Times New Roman" panose="02020603050405020304" pitchFamily="18" charset="0"/>
                          </a:rPr>
                        </m:ctrlPr>
                      </m:accPr>
                      <m:e>
                        <m:r>
                          <a:rPr lang="en-US" sz="2400" b="0" i="1" u="sng" smtClean="0">
                            <a:solidFill>
                              <a:schemeClr val="tx1"/>
                            </a:solidFill>
                            <a:latin typeface="Cambria Math" panose="02040503050406030204" pitchFamily="18" charset="0"/>
                            <a:cs typeface="Times New Roman" panose="02020603050405020304" pitchFamily="18" charset="0"/>
                          </a:rPr>
                          <m:t>𝛽</m:t>
                        </m:r>
                      </m:e>
                    </m:acc>
                  </m:oMath>
                </a14:m>
                <a:r>
                  <a:rPr lang="en-US" sz="2400" u="sng" dirty="0">
                    <a:solidFill>
                      <a:schemeClr val="tx1"/>
                    </a:solidFill>
                    <a:cs typeface="Times New Roman" panose="02020603050405020304" pitchFamily="18" charset="0"/>
                  </a:rPr>
                  <a:t> could be negative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9767500" cy="5141388"/>
              </a:xfrm>
              <a:blipFill>
                <a:blip r:embed="rId3"/>
                <a:stretch>
                  <a:fillRect t="-1661"/>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D32996EE-843A-42AC-ECA2-68100836A4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213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439400" cy="624840"/>
          </a:xfrm>
        </p:spPr>
        <p:txBody>
          <a:bodyPr>
            <a:noAutofit/>
          </a:bodyPr>
          <a:lstStyle/>
          <a:p>
            <a:r>
              <a:rPr lang="en-US" sz="3600" dirty="0">
                <a:cs typeface="Times New Roman" panose="02020603050405020304" pitchFamily="18" charset="0"/>
              </a:rPr>
              <a:t>Why is Negative Weighting a Problem?</a:t>
            </a:r>
            <a:endParaRPr lang="en-US" sz="3600" dirty="0">
              <a:latin typeface="Times New Roman" panose="02020603050405020304" pitchFamily="18" charset="0"/>
              <a:cs typeface="Times New Roman" panose="02020603050405020304" pitchFamily="18" charset="0"/>
            </a:endParaRPr>
          </a:p>
        </p:txBody>
      </p:sp>
      <p:pic>
        <p:nvPicPr>
          <p:cNvPr id="4" name="Screen Recording 3">
            <a:hlinkClick r:id="" action="ppaction://media"/>
            <a:extLst>
              <a:ext uri="{FF2B5EF4-FFF2-40B4-BE49-F238E27FC236}">
                <a16:creationId xmlns:a16="http://schemas.microsoft.com/office/drawing/2014/main" id="{2ADC94A4-3F41-CB57-82B8-2ADCBF8F485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71800" y="608565"/>
            <a:ext cx="5486400" cy="6125628"/>
          </a:xfrm>
        </p:spPr>
      </p:pic>
    </p:spTree>
    <p:extLst>
      <p:ext uri="{BB962C8B-B14F-4D97-AF65-F5344CB8AC3E}">
        <p14:creationId xmlns:p14="http://schemas.microsoft.com/office/powerpoint/2010/main" val="167442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TWFE and Weighting Problems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71309" y="1066800"/>
            <a:ext cx="9405791" cy="5141388"/>
          </a:xfrm>
        </p:spPr>
        <p:txBody>
          <a:bodyPr>
            <a:noAutofit/>
          </a:bodyPr>
          <a:lstStyle/>
          <a:p>
            <a:pPr lvl="1"/>
            <a:endParaRPr lang="en-US" sz="2200" b="1" dirty="0">
              <a:solidFill>
                <a:schemeClr val="accent2">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7D154B08-6C20-944D-673F-31045BC03823}"/>
              </a:ext>
            </a:extLst>
          </p:cNvPr>
          <p:cNvPicPr>
            <a:picLocks noChangeAspect="1"/>
          </p:cNvPicPr>
          <p:nvPr/>
        </p:nvPicPr>
        <p:blipFill>
          <a:blip r:embed="rId3"/>
          <a:stretch>
            <a:fillRect/>
          </a:stretch>
        </p:blipFill>
        <p:spPr>
          <a:xfrm>
            <a:off x="609600" y="1141772"/>
            <a:ext cx="10058400" cy="4991443"/>
          </a:xfrm>
          <a:prstGeom prst="rect">
            <a:avLst/>
          </a:prstGeom>
        </p:spPr>
      </p:pic>
    </p:spTree>
    <p:extLst>
      <p:ext uri="{BB962C8B-B14F-4D97-AF65-F5344CB8AC3E}">
        <p14:creationId xmlns:p14="http://schemas.microsoft.com/office/powerpoint/2010/main" val="1734024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TWFE and Weighting Problems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71309" y="1066800"/>
            <a:ext cx="9405791" cy="5141388"/>
          </a:xfrm>
        </p:spPr>
        <p:txBody>
          <a:bodyPr>
            <a:noAutofit/>
          </a:bodyPr>
          <a:lstStyle/>
          <a:p>
            <a:pPr lvl="1"/>
            <a:endParaRPr lang="en-US" sz="2200" b="1" dirty="0">
              <a:solidFill>
                <a:schemeClr val="accent2">
                  <a:lumMod val="75000"/>
                </a:schemeClr>
              </a:solidFill>
              <a:cs typeface="Times New Roman" panose="02020603050405020304" pitchFamily="18" charset="0"/>
            </a:endParaRPr>
          </a:p>
        </p:txBody>
      </p:sp>
      <p:pic>
        <p:nvPicPr>
          <p:cNvPr id="5" name="Picture 4">
            <a:extLst>
              <a:ext uri="{FF2B5EF4-FFF2-40B4-BE49-F238E27FC236}">
                <a16:creationId xmlns:a16="http://schemas.microsoft.com/office/drawing/2014/main" id="{C48A6026-85A2-CB80-7574-808098D4E938}"/>
              </a:ext>
            </a:extLst>
          </p:cNvPr>
          <p:cNvPicPr>
            <a:picLocks noChangeAspect="1"/>
          </p:cNvPicPr>
          <p:nvPr/>
        </p:nvPicPr>
        <p:blipFill rotWithShape="1">
          <a:blip r:embed="rId3"/>
          <a:srcRect r="52778"/>
          <a:stretch/>
        </p:blipFill>
        <p:spPr>
          <a:xfrm>
            <a:off x="76200" y="1066800"/>
            <a:ext cx="5181600" cy="5288395"/>
          </a:xfrm>
          <a:prstGeom prst="rect">
            <a:avLst/>
          </a:prstGeom>
        </p:spPr>
      </p:pic>
    </p:spTree>
    <p:extLst>
      <p:ext uri="{BB962C8B-B14F-4D97-AF65-F5344CB8AC3E}">
        <p14:creationId xmlns:p14="http://schemas.microsoft.com/office/powerpoint/2010/main" val="485890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TWFE and Weighting Problems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71309" y="1066800"/>
            <a:ext cx="9405791" cy="5141388"/>
          </a:xfrm>
        </p:spPr>
        <p:txBody>
          <a:bodyPr>
            <a:noAutofit/>
          </a:bodyPr>
          <a:lstStyle/>
          <a:p>
            <a:pPr lvl="1"/>
            <a:endParaRPr lang="en-US" sz="2200" b="1" dirty="0">
              <a:solidFill>
                <a:schemeClr val="accent2">
                  <a:lumMod val="75000"/>
                </a:schemeClr>
              </a:solidFill>
              <a:cs typeface="Times New Roman" panose="02020603050405020304" pitchFamily="18" charset="0"/>
            </a:endParaRPr>
          </a:p>
        </p:txBody>
      </p:sp>
      <p:pic>
        <p:nvPicPr>
          <p:cNvPr id="5" name="Picture 4">
            <a:extLst>
              <a:ext uri="{FF2B5EF4-FFF2-40B4-BE49-F238E27FC236}">
                <a16:creationId xmlns:a16="http://schemas.microsoft.com/office/drawing/2014/main" id="{C48A6026-85A2-CB80-7574-808098D4E938}"/>
              </a:ext>
            </a:extLst>
          </p:cNvPr>
          <p:cNvPicPr>
            <a:picLocks noChangeAspect="1"/>
          </p:cNvPicPr>
          <p:nvPr/>
        </p:nvPicPr>
        <p:blipFill>
          <a:blip r:embed="rId3"/>
          <a:stretch>
            <a:fillRect/>
          </a:stretch>
        </p:blipFill>
        <p:spPr>
          <a:xfrm>
            <a:off x="76200" y="1066800"/>
            <a:ext cx="10972800" cy="5288395"/>
          </a:xfrm>
          <a:prstGeom prst="rect">
            <a:avLst/>
          </a:prstGeom>
        </p:spPr>
      </p:pic>
    </p:spTree>
    <p:extLst>
      <p:ext uri="{BB962C8B-B14F-4D97-AF65-F5344CB8AC3E}">
        <p14:creationId xmlns:p14="http://schemas.microsoft.com/office/powerpoint/2010/main" val="1867552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29032" y="365760"/>
            <a:ext cx="5997678" cy="1325562"/>
          </a:xfrm>
        </p:spPr>
        <p:txBody>
          <a:bodyPr>
            <a:normAutofit/>
          </a:bodyPr>
          <a:lstStyle/>
          <a:p>
            <a:r>
              <a:rPr lang="en-US">
                <a:cs typeface="Times New Roman" panose="02020603050405020304" pitchFamily="18" charset="0"/>
              </a:rPr>
              <a:t>Two Way Fixed Effects</a:t>
            </a:r>
            <a:endParaRPr lang="en-US">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60C2BF78-EE5B-49C7-ADD9-58CDBD13E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1211139" y="2005739"/>
            <a:ext cx="6015571" cy="4174398"/>
          </a:xfrm>
        </p:spPr>
        <p:txBody>
          <a:bodyPr>
            <a:normAutofit/>
          </a:bodyPr>
          <a:lstStyle/>
          <a:p>
            <a:r>
              <a:rPr lang="en-US" sz="2400" dirty="0">
                <a:cs typeface="Times New Roman" panose="02020603050405020304" pitchFamily="18" charset="0"/>
              </a:rPr>
              <a:t>Estimates </a:t>
            </a:r>
            <a:r>
              <a:rPr lang="en-US" sz="2400" b="1" dirty="0">
                <a:cs typeface="Times New Roman" panose="02020603050405020304" pitchFamily="18" charset="0"/>
              </a:rPr>
              <a:t>dynamic treatment effects</a:t>
            </a:r>
          </a:p>
          <a:p>
            <a:r>
              <a:rPr lang="en-US" sz="2400" dirty="0">
                <a:cs typeface="Times New Roman" panose="02020603050405020304" pitchFamily="18" charset="0"/>
              </a:rPr>
              <a:t>Lets us pool multiple treated units </a:t>
            </a:r>
            <a:r>
              <a:rPr lang="en-US" sz="2400" i="1" dirty="0">
                <a:cs typeface="Times New Roman" panose="02020603050405020304" pitchFamily="18" charset="0"/>
              </a:rPr>
              <a:t>potentially with differential timing of treatment </a:t>
            </a:r>
            <a:r>
              <a:rPr lang="en-US" sz="2400" dirty="0">
                <a:cs typeface="Times New Roman" panose="02020603050405020304" pitchFamily="18" charset="0"/>
              </a:rPr>
              <a:t>(staggered adoption) </a:t>
            </a:r>
          </a:p>
          <a:p>
            <a:r>
              <a:rPr lang="en-US" sz="2400" dirty="0">
                <a:cs typeface="Times New Roman" panose="02020603050405020304" pitchFamily="18" charset="0"/>
              </a:rPr>
              <a:t>Very commonly used!</a:t>
            </a:r>
          </a:p>
        </p:txBody>
      </p:sp>
    </p:spTree>
    <p:extLst>
      <p:ext uri="{BB962C8B-B14F-4D97-AF65-F5344CB8AC3E}">
        <p14:creationId xmlns:p14="http://schemas.microsoft.com/office/powerpoint/2010/main" val="981944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Where do Negative Weights Come From?</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0"/>
            <a:ext cx="9767500" cy="5141388"/>
          </a:xfrm>
        </p:spPr>
        <p:txBody>
          <a:bodyPr>
            <a:noAutofit/>
          </a:bodyPr>
          <a:lstStyle/>
          <a:p>
            <a:pPr lvl="1"/>
            <a:r>
              <a:rPr lang="en-US" sz="2400" dirty="0">
                <a:solidFill>
                  <a:schemeClr val="tx1"/>
                </a:solidFill>
                <a:cs typeface="Times New Roman" panose="02020603050405020304" pitchFamily="18" charset="0"/>
              </a:rPr>
              <a:t>Goodman-Bacon (2021) shows that event studies conflate two types of two-period </a:t>
            </a:r>
            <a:r>
              <a:rPr lang="en-US" sz="2400" dirty="0" err="1">
                <a:solidFill>
                  <a:schemeClr val="tx1"/>
                </a:solidFill>
                <a:cs typeface="Times New Roman" panose="02020603050405020304" pitchFamily="18" charset="0"/>
              </a:rPr>
              <a:t>DiDs</a:t>
            </a:r>
            <a:r>
              <a:rPr lang="en-US" sz="2400" dirty="0">
                <a:solidFill>
                  <a:schemeClr val="tx1"/>
                </a:solidFill>
                <a:cs typeface="Times New Roman" panose="02020603050405020304" pitchFamily="18" charset="0"/>
              </a:rPr>
              <a:t>: </a:t>
            </a:r>
          </a:p>
          <a:p>
            <a:pPr marL="1005840" lvl="2" indent="-457200">
              <a:buFont typeface="+mj-lt"/>
              <a:buAutoNum type="arabicPeriod"/>
            </a:pPr>
            <a:r>
              <a:rPr lang="en-US" sz="2200" dirty="0">
                <a:solidFill>
                  <a:schemeClr val="tx1"/>
                </a:solidFill>
                <a:cs typeface="Times New Roman" panose="02020603050405020304" pitchFamily="18" charset="0"/>
              </a:rPr>
              <a:t>Comparing a switching group to an unswitched group (untreated)</a:t>
            </a:r>
          </a:p>
          <a:p>
            <a:pPr marL="1005840" lvl="2" indent="-457200">
              <a:buFont typeface="+mj-lt"/>
              <a:buAutoNum type="arabicPeriod"/>
            </a:pPr>
            <a:r>
              <a:rPr lang="en-US" sz="2200" dirty="0">
                <a:solidFill>
                  <a:schemeClr val="tx1"/>
                </a:solidFill>
                <a:cs typeface="Times New Roman" panose="02020603050405020304" pitchFamily="18" charset="0"/>
              </a:rPr>
              <a:t>Comparing a switching group to </a:t>
            </a:r>
            <a:r>
              <a:rPr lang="en-US" sz="2200" b="1" dirty="0">
                <a:solidFill>
                  <a:srgbClr val="C00000"/>
                </a:solidFill>
                <a:cs typeface="Times New Roman" panose="02020603050405020304" pitchFamily="18" charset="0"/>
              </a:rPr>
              <a:t>an already treated unswitched group</a:t>
            </a:r>
          </a:p>
          <a:p>
            <a:pPr lvl="1"/>
            <a:r>
              <a:rPr lang="en-US" sz="2400" b="1" dirty="0">
                <a:solidFill>
                  <a:srgbClr val="C00000"/>
                </a:solidFill>
                <a:cs typeface="Times New Roman" panose="02020603050405020304" pitchFamily="18" charset="0"/>
              </a:rPr>
              <a:t>This is where the negative weights come from!</a:t>
            </a:r>
            <a:endParaRPr lang="en-US" sz="2400" dirty="0">
              <a:solidFill>
                <a:srgbClr val="C00000"/>
              </a:solidFill>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5A219E71-BE22-B9BE-478D-06B2BD173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1054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71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Another Problem: Heterogeneous Treatment Effects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66800"/>
                <a:ext cx="10591799" cy="5141388"/>
              </a:xfrm>
            </p:spPr>
            <p:txBody>
              <a:bodyPr>
                <a:noAutofit/>
              </a:bodyPr>
              <a:lstStyle/>
              <a:p>
                <a:pPr lvl="1"/>
                <a:r>
                  <a:rPr lang="en-US" sz="2400" u="sng" dirty="0">
                    <a:solidFill>
                      <a:schemeClr val="tx1"/>
                    </a:solidFill>
                    <a:cs typeface="Times New Roman" panose="02020603050405020304" pitchFamily="18" charset="0"/>
                  </a:rPr>
                  <a:t>Sun and Abraham (2021) </a:t>
                </a:r>
                <a:r>
                  <a:rPr lang="en-US" sz="2400" dirty="0">
                    <a:solidFill>
                      <a:schemeClr val="tx1"/>
                    </a:solidFill>
                    <a:cs typeface="Times New Roman" panose="02020603050405020304" pitchFamily="18" charset="0"/>
                  </a:rPr>
                  <a:t>show that even under parallel trends</a:t>
                </a:r>
              </a:p>
              <a:p>
                <a:pPr marL="274320" lvl="1" indent="0">
                  <a:buNone/>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𝔼</m:t>
                      </m:r>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ℓ</m:t>
                                  </m:r>
                                </m:sub>
                              </m:sSub>
                            </m:e>
                          </m:acc>
                        </m:e>
                      </m:d>
                      <m:r>
                        <a:rPr lang="en-US" sz="2400" b="0" i="1" smtClean="0">
                          <a:solidFill>
                            <a:schemeClr val="tx1"/>
                          </a:solidFill>
                          <a:latin typeface="Cambria Math" panose="02040503050406030204" pitchFamily="18" charset="0"/>
                          <a:cs typeface="Times New Roman" panose="02020603050405020304" pitchFamily="18" charset="0"/>
                        </a:rPr>
                        <m:t>=</m:t>
                      </m:r>
                      <m:r>
                        <a:rPr lang="en-US" sz="2400" b="0" i="1" smtClean="0">
                          <a:solidFill>
                            <a:schemeClr val="tx1"/>
                          </a:solidFill>
                          <a:latin typeface="Cambria Math" panose="02040503050406030204" pitchFamily="18" charset="0"/>
                          <a:cs typeface="Times New Roman" panose="02020603050405020304" pitchFamily="18" charset="0"/>
                        </a:rPr>
                        <m:t>𝔼</m:t>
                      </m:r>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nary>
                            <m:naryPr>
                              <m:chr m:val="∑"/>
                              <m:supHide m:val="on"/>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naryPr>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𝑔</m:t>
                              </m:r>
                            </m:sub>
                            <m:sup/>
                            <m:e>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𝑊</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𝑔</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,ℓ</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𝑇</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𝐸</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𝑔</m:t>
                                  </m:r>
                                </m:sub>
                              </m:sSub>
                              <m:d>
                                <m:d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ℓ</m:t>
                                  </m:r>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nary>
                                <m:nary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naryPr>
                                <m:sub>
                                  <m:sSup>
                                    <m:sSup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p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ℓ</m:t>
                                      </m:r>
                                    </m:e>
                                    <m:sup>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sup>
                                  </m:sSup>
                                  <m:r>
                                    <a:rPr lang="en-US" sz="2400" b="0" i="1" smtClean="0">
                                      <a:solidFill>
                                        <a:schemeClr val="accent3">
                                          <a:lumMod val="75000"/>
                                        </a:schemeClr>
                                      </a:solidFill>
                                      <a:latin typeface="Cambria Math" panose="02040503050406030204" pitchFamily="18" charset="0"/>
                                      <a:cs typeface="Times New Roman" panose="02020603050405020304" pitchFamily="18" charset="0"/>
                                    </a:rPr>
                                    <m:t>≠ℓ</m:t>
                                  </m:r>
                                </m:sub>
                                <m:sup/>
                                <m:e>
                                  <m:nary>
                                    <m:naryPr>
                                      <m:chr m:val="∑"/>
                                      <m:supHide m:val="on"/>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naryPr>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𝑔</m:t>
                                      </m:r>
                                    </m:sub>
                                    <m:sup/>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𝑊</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𝑔</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sSup>
                                            <m:sSup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p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ℓ</m:t>
                                              </m:r>
                                            </m:e>
                                            <m:sup>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sup>
                                          </m:sSup>
                                        </m:sub>
                                      </m:sSub>
                                      <m:r>
                                        <a:rPr lang="en-US" sz="2400" b="0" i="1" smtClean="0">
                                          <a:solidFill>
                                            <a:schemeClr val="accent3">
                                              <a:lumMod val="75000"/>
                                            </a:schemeClr>
                                          </a:solidFill>
                                          <a:latin typeface="Cambria Math" panose="02040503050406030204" pitchFamily="18" charset="0"/>
                                          <a:cs typeface="Times New Roman" panose="02020603050405020304" pitchFamily="18" charset="0"/>
                                        </a:rPr>
                                        <m:t>𝑇</m:t>
                                      </m:r>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𝐸</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𝑔</m:t>
                                          </m:r>
                                        </m:sub>
                                      </m:sSub>
                                      <m:d>
                                        <m:d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dPr>
                                        <m:e>
                                          <m:sSup>
                                            <m:sSup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p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ℓ</m:t>
                                              </m:r>
                                            </m:e>
                                            <m:sup>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sup>
                                          </m:sSup>
                                        </m:e>
                                      </m:d>
                                    </m:e>
                                  </m:nary>
                                </m:e>
                              </m:nary>
                            </m:e>
                          </m:nary>
                        </m:e>
                      </m:d>
                    </m:oMath>
                  </m:oMathPara>
                </a14:m>
                <a:endParaRPr lang="en-US" sz="2400" b="0" dirty="0">
                  <a:solidFill>
                    <a:schemeClr val="tx1"/>
                  </a:solidFill>
                  <a:cs typeface="Times New Roman" panose="02020603050405020304" pitchFamily="18" charset="0"/>
                </a:endParaRPr>
              </a:p>
              <a:p>
                <a:pPr marL="274320" lvl="1" indent="0">
                  <a:buNone/>
                </a:pPr>
                <a:r>
                  <a:rPr lang="en-US" sz="2400" dirty="0">
                    <a:solidFill>
                      <a:schemeClr val="tx1"/>
                    </a:solidFill>
                    <a:cs typeface="Times New Roman" panose="02020603050405020304" pitchFamily="18" charset="0"/>
                  </a:rPr>
                  <a:t>For each time period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ℓ</m:t>
                    </m:r>
                  </m:oMath>
                </a14:m>
                <a:r>
                  <a:rPr lang="en-US" sz="2400" dirty="0">
                    <a:solidFill>
                      <a:schemeClr val="tx1"/>
                    </a:solidFill>
                    <a:cs typeface="Times New Roman" panose="02020603050405020304" pitchFamily="18" charset="0"/>
                  </a:rPr>
                  <a:t>. </a:t>
                </a:r>
              </a:p>
              <a:p>
                <a:pPr lvl="1"/>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𝑇</m:t>
                    </m:r>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𝐸</m:t>
                        </m:r>
                      </m:e>
                      <m:sub>
                        <m:r>
                          <a:rPr lang="en-US" sz="2400" b="0" i="1" smtClean="0">
                            <a:solidFill>
                              <a:schemeClr val="tx1"/>
                            </a:solidFill>
                            <a:latin typeface="Cambria Math" panose="02040503050406030204" pitchFamily="18" charset="0"/>
                            <a:cs typeface="Times New Roman" panose="02020603050405020304" pitchFamily="18" charset="0"/>
                          </a:rPr>
                          <m:t>𝑔</m:t>
                        </m:r>
                      </m:sub>
                    </m:sSub>
                    <m:d>
                      <m:dPr>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ℓ</m:t>
                        </m:r>
                      </m:e>
                    </m:d>
                  </m:oMath>
                </a14:m>
                <a:r>
                  <a:rPr lang="en-US" sz="2400" dirty="0">
                    <a:solidFill>
                      <a:schemeClr val="tx1"/>
                    </a:solidFill>
                    <a:cs typeface="Times New Roman" panose="02020603050405020304" pitchFamily="18" charset="0"/>
                  </a:rPr>
                  <a:t> is the effect of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ℓ+1</m:t>
                    </m:r>
                  </m:oMath>
                </a14:m>
                <a:r>
                  <a:rPr lang="en-US" sz="2400" dirty="0">
                    <a:solidFill>
                      <a:schemeClr val="tx1"/>
                    </a:solidFill>
                    <a:cs typeface="Times New Roman" panose="02020603050405020304" pitchFamily="18" charset="0"/>
                  </a:rPr>
                  <a:t> treatment periods in group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𝑔</m:t>
                    </m:r>
                  </m:oMath>
                </a14:m>
                <a:r>
                  <a:rPr lang="en-US" sz="2400" dirty="0">
                    <a:solidFill>
                      <a:schemeClr val="tx1"/>
                    </a:solidFill>
                    <a:cs typeface="Times New Roman" panose="02020603050405020304" pitchFamily="18" charset="0"/>
                  </a:rPr>
                  <a:t> </a:t>
                </a:r>
              </a:p>
              <a:p>
                <a:pPr lvl="1"/>
                <a:r>
                  <a:rPr lang="en-US" sz="2400" b="1" dirty="0">
                    <a:solidFill>
                      <a:schemeClr val="accent2">
                        <a:lumMod val="75000"/>
                      </a:schemeClr>
                    </a:solidFill>
                    <a:cs typeface="Times New Roman" panose="02020603050405020304" pitchFamily="18" charset="0"/>
                  </a:rPr>
                  <a:t>1</a:t>
                </a:r>
                <a:r>
                  <a:rPr lang="en-US" sz="2400" b="1" baseline="30000" dirty="0">
                    <a:solidFill>
                      <a:schemeClr val="accent2">
                        <a:lumMod val="75000"/>
                      </a:schemeClr>
                    </a:solidFill>
                    <a:cs typeface="Times New Roman" panose="02020603050405020304" pitchFamily="18" charset="0"/>
                  </a:rPr>
                  <a:t>st</a:t>
                </a:r>
                <a:r>
                  <a:rPr lang="en-US" sz="2400" b="1" dirty="0">
                    <a:solidFill>
                      <a:schemeClr val="accent2">
                        <a:lumMod val="75000"/>
                      </a:schemeClr>
                    </a:solidFill>
                    <a:cs typeface="Times New Roman" panose="02020603050405020304" pitchFamily="18" charset="0"/>
                  </a:rPr>
                  <a:t> sum:</a:t>
                </a:r>
                <a:r>
                  <a:rPr lang="en-US" sz="2400" dirty="0">
                    <a:solidFill>
                      <a:schemeClr val="tx1"/>
                    </a:solidFill>
                    <a:cs typeface="Times New Roman" panose="02020603050405020304" pitchFamily="18" charset="0"/>
                  </a:rPr>
                  <a:t> weighted sum across </a:t>
                </a:r>
                <a:r>
                  <a:rPr lang="en-US" sz="2400" i="1" dirty="0">
                    <a:solidFill>
                      <a:schemeClr val="tx1"/>
                    </a:solidFill>
                    <a:cs typeface="Times New Roman" panose="02020603050405020304" pitchFamily="18" charset="0"/>
                  </a:rPr>
                  <a:t>groups </a:t>
                </a:r>
                <a:r>
                  <a:rPr lang="en-US" sz="2400" dirty="0">
                    <a:solidFill>
                      <a:schemeClr val="tx1"/>
                    </a:solidFill>
                    <a:cs typeface="Times New Roman" panose="02020603050405020304" pitchFamily="18" charset="0"/>
                  </a:rPr>
                  <a:t>with possibly &lt; 0 weights</a:t>
                </a:r>
              </a:p>
              <a:p>
                <a:pPr lvl="1"/>
                <a:r>
                  <a:rPr lang="en-US" sz="2400" b="1" dirty="0">
                    <a:solidFill>
                      <a:schemeClr val="accent3">
                        <a:lumMod val="75000"/>
                      </a:schemeClr>
                    </a:solidFill>
                    <a:cs typeface="Times New Roman" panose="02020603050405020304" pitchFamily="18" charset="0"/>
                  </a:rPr>
                  <a:t>2</a:t>
                </a:r>
                <a:r>
                  <a:rPr lang="en-US" sz="2400" b="1" baseline="30000" dirty="0">
                    <a:solidFill>
                      <a:schemeClr val="accent3">
                        <a:lumMod val="75000"/>
                      </a:schemeClr>
                    </a:solidFill>
                    <a:cs typeface="Times New Roman" panose="02020603050405020304" pitchFamily="18" charset="0"/>
                  </a:rPr>
                  <a:t>nd</a:t>
                </a:r>
                <a:r>
                  <a:rPr lang="en-US" sz="2400" b="1" dirty="0">
                    <a:solidFill>
                      <a:schemeClr val="accent3">
                        <a:lumMod val="75000"/>
                      </a:schemeClr>
                    </a:solidFill>
                    <a:cs typeface="Times New Roman" panose="02020603050405020304" pitchFamily="18" charset="0"/>
                  </a:rPr>
                  <a:t> sum:</a:t>
                </a:r>
                <a:r>
                  <a:rPr lang="en-US" sz="2400" dirty="0">
                    <a:solidFill>
                      <a:schemeClr val="tx1"/>
                    </a:solidFill>
                    <a:cs typeface="Times New Roman" panose="02020603050405020304" pitchFamily="18" charset="0"/>
                  </a:rPr>
                  <a:t> weighted sum across </a:t>
                </a:r>
                <a:r>
                  <a:rPr lang="en-US" sz="2400" i="1" dirty="0">
                    <a:solidFill>
                      <a:schemeClr val="tx1"/>
                    </a:solidFill>
                    <a:cs typeface="Times New Roman" panose="02020603050405020304" pitchFamily="18" charset="0"/>
                  </a:rPr>
                  <a:t>other treated periods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a:t>
                </a:r>
                <a:r>
                  <a:rPr lang="en-US" sz="2400" u="sng" dirty="0">
                    <a:solidFill>
                      <a:schemeClr val="accent3">
                        <a:lumMod val="75000"/>
                      </a:schemeClr>
                    </a:solidFill>
                    <a:cs typeface="Times New Roman" panose="02020603050405020304" pitchFamily="18" charset="0"/>
                  </a:rPr>
                  <a:t>period contamination</a:t>
                </a:r>
              </a:p>
              <a:p>
                <a:pPr lvl="1"/>
                <a:endParaRPr lang="en-US" sz="2400" u="sng" dirty="0">
                  <a:solidFill>
                    <a:schemeClr val="accent3">
                      <a:lumMod val="75000"/>
                    </a:schemeClr>
                  </a:solidFill>
                  <a:cs typeface="Times New Roman" panose="02020603050405020304" pitchFamily="18" charset="0"/>
                </a:endParaRPr>
              </a:p>
              <a:p>
                <a:pPr marL="274320" lvl="1" indent="0">
                  <a:buNone/>
                </a:pPr>
                <a:r>
                  <a:rPr lang="en-US" sz="2400" b="1" dirty="0">
                    <a:solidFill>
                      <a:schemeClr val="tx1"/>
                    </a:solidFill>
                    <a:cs typeface="Times New Roman" panose="02020603050405020304" pitchFamily="18" charset="0"/>
                  </a:rPr>
                  <a:t>Coefficients aren’t robust to heterogeneous treatment effects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66800"/>
                <a:ext cx="10591799" cy="5141388"/>
              </a:xfrm>
              <a:blipFill>
                <a:blip r:embed="rId3"/>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943572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Alternatives to TWFE</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4207962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Basic fix: stacks on stacks (on stacks on stacks)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66800"/>
                <a:ext cx="10972800" cy="5141388"/>
              </a:xfrm>
            </p:spPr>
            <p:txBody>
              <a:bodyPr>
                <a:noAutofit/>
              </a:bodyPr>
              <a:lstStyle/>
              <a:p>
                <a:pPr marL="274320" lvl="1" indent="0">
                  <a:buNone/>
                </a:pPr>
                <a:r>
                  <a:rPr lang="en-US" sz="2800" b="1" dirty="0">
                    <a:solidFill>
                      <a:schemeClr val="accent3">
                        <a:lumMod val="75000"/>
                      </a:schemeClr>
                    </a:solidFill>
                    <a:cs typeface="Times New Roman" panose="02020603050405020304" pitchFamily="18" charset="0"/>
                  </a:rPr>
                  <a:t>What if I just manually construct non-problematic experiments?</a:t>
                </a:r>
                <a:endParaRPr lang="en-US" sz="2400" b="1" dirty="0">
                  <a:solidFill>
                    <a:schemeClr val="accent3">
                      <a:lumMod val="75000"/>
                    </a:schemeClr>
                  </a:solidFill>
                  <a:cs typeface="Times New Roman" panose="02020603050405020304" pitchFamily="18" charset="0"/>
                </a:endParaRPr>
              </a:p>
              <a:p>
                <a:pPr marL="274320" lvl="1" indent="0">
                  <a:buNone/>
                </a:pPr>
                <a:r>
                  <a:rPr lang="en-US" sz="2400" dirty="0">
                    <a:solidFill>
                      <a:schemeClr val="tx1"/>
                    </a:solidFill>
                    <a:cs typeface="Times New Roman" panose="02020603050405020304" pitchFamily="18" charset="0"/>
                  </a:rPr>
                  <a:t>	1. Pick an event window (intervention +/-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𝜅</m:t>
                    </m:r>
                  </m:oMath>
                </a14:m>
                <a:r>
                  <a:rPr lang="en-US" sz="2400" dirty="0">
                    <a:solidFill>
                      <a:schemeClr val="tx1"/>
                    </a:solidFill>
                    <a:cs typeface="Times New Roman" panose="02020603050405020304" pitchFamily="18" charset="0"/>
                  </a:rPr>
                  <a:t> time units)</a:t>
                </a:r>
              </a:p>
              <a:p>
                <a:pPr marL="274320" lvl="1" indent="0">
                  <a:buNone/>
                </a:pPr>
                <a:r>
                  <a:rPr lang="en-US" sz="2400" dirty="0">
                    <a:solidFill>
                      <a:schemeClr val="tx1"/>
                    </a:solidFill>
                    <a:cs typeface="Times New Roman" panose="02020603050405020304" pitchFamily="18" charset="0"/>
                  </a:rPr>
                  <a:t>	2. Include only never-treated or eventually-treated units</a:t>
                </a:r>
              </a:p>
              <a:p>
                <a:pPr lvl="5"/>
                <a:r>
                  <a:rPr lang="en-US" sz="2200" dirty="0">
                    <a:solidFill>
                      <a:schemeClr val="tx1"/>
                    </a:solidFill>
                    <a:cs typeface="Times New Roman" panose="02020603050405020304" pitchFamily="18" charset="0"/>
                  </a:rPr>
                  <a:t>Need a clean control (e.g., not treated soon enough to contaminate)</a:t>
                </a:r>
              </a:p>
              <a:p>
                <a:pPr marL="274320" lvl="1" indent="0">
                  <a:buNone/>
                </a:pPr>
                <a:r>
                  <a:rPr lang="en-US" sz="2400" dirty="0">
                    <a:solidFill>
                      <a:schemeClr val="tx1"/>
                    </a:solidFill>
                    <a:cs typeface="Times New Roman" panose="02020603050405020304" pitchFamily="18" charset="0"/>
                  </a:rPr>
                  <a:t>	3. Define cohorts based on treated time (e.g., the 2018-treated cohort) </a:t>
                </a:r>
              </a:p>
              <a:p>
                <a:pPr marL="274320" lvl="1" indent="0">
                  <a:buNone/>
                </a:pPr>
                <a:r>
                  <a:rPr lang="en-US" sz="2400" dirty="0">
                    <a:solidFill>
                      <a:schemeClr val="tx1"/>
                    </a:solidFill>
                    <a:cs typeface="Times New Roman" panose="02020603050405020304" pitchFamily="18" charset="0"/>
                  </a:rPr>
                  <a:t>	4. Construct </a:t>
                </a:r>
                <a:r>
                  <a:rPr lang="en-US" sz="2400" b="1" u="sng" dirty="0">
                    <a:solidFill>
                      <a:schemeClr val="accent2">
                        <a:lumMod val="75000"/>
                      </a:schemeClr>
                    </a:solidFill>
                    <a:cs typeface="Times New Roman" panose="02020603050405020304" pitchFamily="18" charset="0"/>
                  </a:rPr>
                  <a:t>stacks</a:t>
                </a:r>
                <a:r>
                  <a:rPr lang="en-US" sz="2400" b="1" dirty="0">
                    <a:solidFill>
                      <a:schemeClr val="accent2">
                        <a:lumMod val="75000"/>
                      </a:schemeClr>
                    </a:solidFill>
                    <a:cs typeface="Times New Roman" panose="02020603050405020304" pitchFamily="18" charset="0"/>
                  </a:rPr>
                  <a:t>:</a:t>
                </a:r>
                <a:r>
                  <a:rPr lang="en-US" sz="2400" dirty="0">
                    <a:solidFill>
                      <a:schemeClr val="tx1"/>
                    </a:solidFill>
                    <a:cs typeface="Times New Roman" panose="02020603050405020304" pitchFamily="18" charset="0"/>
                  </a:rPr>
                  <a:t> all cohort-specific windows</a:t>
                </a:r>
              </a:p>
              <a:p>
                <a:pPr marL="274320" lvl="1" indent="0">
                  <a:buNone/>
                </a:pPr>
                <a:r>
                  <a:rPr lang="en-US" sz="2400" dirty="0">
                    <a:solidFill>
                      <a:schemeClr val="tx1"/>
                    </a:solidFill>
                    <a:cs typeface="Times New Roman" panose="02020603050405020304" pitchFamily="18" charset="0"/>
                  </a:rPr>
                  <a:t>	5. Run a DID on the stacks!</a:t>
                </a:r>
              </a:p>
              <a:p>
                <a:pPr marL="274320" lvl="1" indent="0">
                  <a:buNone/>
                </a:pPr>
                <a:r>
                  <a:rPr lang="en-US" sz="2400" dirty="0">
                    <a:solidFill>
                      <a:schemeClr val="tx1"/>
                    </a:solidFill>
                    <a:cs typeface="Times New Roman" panose="02020603050405020304" pitchFamily="18" charset="0"/>
                  </a:rPr>
                  <a:t>	6. Need to bootstrap SEs</a:t>
                </a:r>
              </a:p>
              <a:p>
                <a:pPr marL="274320" lvl="1" indent="0">
                  <a:buNone/>
                </a:pPr>
                <a:endParaRPr lang="en-US" sz="2400" dirty="0">
                  <a:solidFill>
                    <a:schemeClr val="tx1"/>
                  </a:solidFill>
                  <a:cs typeface="Times New Roman" panose="02020603050405020304" pitchFamily="18" charset="0"/>
                </a:endParaRPr>
              </a:p>
              <a:p>
                <a:pPr marL="548640" lvl="2" indent="0">
                  <a:buNone/>
                </a:pPr>
                <a:endParaRPr lang="en-US" sz="24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66800"/>
                <a:ext cx="10972800" cy="5141388"/>
              </a:xfrm>
              <a:blipFill>
                <a:blip r:embed="rId3"/>
                <a:stretch>
                  <a:fillRect t="-2017"/>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0A311799-4D64-715B-BE9B-9E4D8B5E82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3598058"/>
            <a:ext cx="5439137" cy="30408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Studio - RStudio">
            <a:extLst>
              <a:ext uri="{FF2B5EF4-FFF2-40B4-BE49-F238E27FC236}">
                <a16:creationId xmlns:a16="http://schemas.microsoft.com/office/drawing/2014/main" id="{7BD19AAD-51D2-AFE3-5E28-2EF315260F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6337" y="5267325"/>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274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Basic fix: stacks on stacks (on stacks on stacks)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8600" y="1066800"/>
            <a:ext cx="10972800" cy="5141388"/>
          </a:xfrm>
        </p:spPr>
        <p:txBody>
          <a:bodyPr>
            <a:noAutofit/>
          </a:bodyPr>
          <a:lstStyle/>
          <a:p>
            <a:pPr marL="274320" lvl="1" indent="0">
              <a:buNone/>
            </a:pPr>
            <a:r>
              <a:rPr lang="en-US" sz="2400" b="1" dirty="0">
                <a:solidFill>
                  <a:schemeClr val="tx1"/>
                </a:solidFill>
                <a:cs typeface="Times New Roman" panose="02020603050405020304" pitchFamily="18" charset="0"/>
              </a:rPr>
              <a:t>What if I just take out the affected units? </a:t>
            </a:r>
          </a:p>
          <a:p>
            <a:pPr marL="274320" lvl="1" indent="0">
              <a:buNone/>
            </a:pPr>
            <a:endParaRPr lang="en-US" sz="2400" dirty="0">
              <a:solidFill>
                <a:schemeClr val="tx1"/>
              </a:solidFill>
              <a:cs typeface="Times New Roman" panose="02020603050405020304" pitchFamily="18" charset="0"/>
            </a:endParaRPr>
          </a:p>
          <a:p>
            <a:pPr marL="548640" lvl="2" indent="0">
              <a:buNone/>
            </a:pPr>
            <a:endParaRPr lang="en-US" sz="2400" dirty="0">
              <a:solidFill>
                <a:schemeClr val="tx1"/>
              </a:solidFill>
              <a:cs typeface="Times New Roman" panose="02020603050405020304" pitchFamily="18" charset="0"/>
            </a:endParaRPr>
          </a:p>
        </p:txBody>
      </p:sp>
      <p:pic>
        <p:nvPicPr>
          <p:cNvPr id="5" name="Picture 4">
            <a:extLst>
              <a:ext uri="{FF2B5EF4-FFF2-40B4-BE49-F238E27FC236}">
                <a16:creationId xmlns:a16="http://schemas.microsoft.com/office/drawing/2014/main" id="{3864EB95-603B-21A5-A3CC-BF0D15F55D48}"/>
              </a:ext>
            </a:extLst>
          </p:cNvPr>
          <p:cNvPicPr>
            <a:picLocks noChangeAspect="1"/>
          </p:cNvPicPr>
          <p:nvPr/>
        </p:nvPicPr>
        <p:blipFill>
          <a:blip r:embed="rId3"/>
          <a:stretch>
            <a:fillRect/>
          </a:stretch>
        </p:blipFill>
        <p:spPr>
          <a:xfrm>
            <a:off x="152399" y="381000"/>
            <a:ext cx="10961529" cy="5257800"/>
          </a:xfrm>
          <a:prstGeom prst="rect">
            <a:avLst/>
          </a:prstGeom>
        </p:spPr>
      </p:pic>
    </p:spTree>
    <p:extLst>
      <p:ext uri="{BB962C8B-B14F-4D97-AF65-F5344CB8AC3E}">
        <p14:creationId xmlns:p14="http://schemas.microsoft.com/office/powerpoint/2010/main" val="1340378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Other approaches (broad brush):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8600" y="1066800"/>
            <a:ext cx="10972800" cy="5141388"/>
          </a:xfrm>
        </p:spPr>
        <p:txBody>
          <a:bodyPr>
            <a:noAutofit/>
          </a:bodyPr>
          <a:lstStyle/>
          <a:p>
            <a:pPr marL="731520" lvl="1" indent="-457200">
              <a:buFont typeface="+mj-lt"/>
              <a:buAutoNum type="arabicPeriod"/>
            </a:pPr>
            <a:r>
              <a:rPr lang="en-US" sz="2400" b="1" dirty="0">
                <a:solidFill>
                  <a:schemeClr val="tx1"/>
                </a:solidFill>
                <a:cs typeface="Times New Roman" panose="02020603050405020304" pitchFamily="18" charset="0"/>
              </a:rPr>
              <a:t>Imputation estimators</a:t>
            </a:r>
          </a:p>
          <a:p>
            <a:pPr lvl="2"/>
            <a:r>
              <a:rPr lang="en-US" sz="2400" dirty="0">
                <a:solidFill>
                  <a:schemeClr val="tx1"/>
                </a:solidFill>
                <a:cs typeface="Times New Roman" panose="02020603050405020304" pitchFamily="18" charset="0"/>
              </a:rPr>
              <a:t>Fits a TWFE regression in the sample of untreated observations</a:t>
            </a:r>
          </a:p>
          <a:p>
            <a:pPr lvl="2"/>
            <a:r>
              <a:rPr lang="en-US" sz="2400" dirty="0">
                <a:solidFill>
                  <a:schemeClr val="tx1"/>
                </a:solidFill>
                <a:cs typeface="Times New Roman" panose="02020603050405020304" pitchFamily="18" charset="0"/>
              </a:rPr>
              <a:t>Uses that regression to predict the counterfactual outcome of treated observations</a:t>
            </a:r>
          </a:p>
          <a:p>
            <a:pPr lvl="2"/>
            <a:r>
              <a:rPr lang="en-US" sz="2400" dirty="0">
                <a:solidFill>
                  <a:schemeClr val="tx1"/>
                </a:solidFill>
                <a:cs typeface="Times New Roman" panose="02020603050405020304" pitchFamily="18" charset="0"/>
              </a:rPr>
              <a:t>Most efficient estimation for large samples</a:t>
            </a:r>
          </a:p>
          <a:p>
            <a:pPr marL="548640" lvl="2" indent="0">
              <a:buNone/>
            </a:pPr>
            <a:endParaRPr lang="en-US" sz="2400" dirty="0">
              <a:solidFill>
                <a:schemeClr val="tx1"/>
              </a:solidFill>
              <a:cs typeface="Times New Roman" panose="02020603050405020304" pitchFamily="18" charset="0"/>
            </a:endParaRPr>
          </a:p>
        </p:txBody>
      </p:sp>
    </p:spTree>
    <p:extLst>
      <p:ext uri="{BB962C8B-B14F-4D97-AF65-F5344CB8AC3E}">
        <p14:creationId xmlns:p14="http://schemas.microsoft.com/office/powerpoint/2010/main" val="3074998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Other approaches (broad brush):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8600" y="1066800"/>
            <a:ext cx="11353800" cy="5141388"/>
          </a:xfrm>
        </p:spPr>
        <p:txBody>
          <a:bodyPr>
            <a:noAutofit/>
          </a:bodyPr>
          <a:lstStyle/>
          <a:p>
            <a:pPr marL="731520" lvl="1" indent="-457200">
              <a:buFont typeface="+mj-lt"/>
              <a:buAutoNum type="arabicPeriod"/>
            </a:pPr>
            <a:r>
              <a:rPr lang="en-US" sz="2400" b="1" dirty="0">
                <a:solidFill>
                  <a:schemeClr val="tx1"/>
                </a:solidFill>
                <a:cs typeface="Times New Roman" panose="02020603050405020304" pitchFamily="18" charset="0"/>
              </a:rPr>
              <a:t>Imputation estimators</a:t>
            </a:r>
          </a:p>
          <a:p>
            <a:pPr lvl="1"/>
            <a:r>
              <a:rPr lang="en-US" sz="2400" dirty="0">
                <a:solidFill>
                  <a:schemeClr val="tx1"/>
                </a:solidFill>
                <a:cs typeface="Times New Roman" panose="02020603050405020304" pitchFamily="18" charset="0"/>
              </a:rPr>
              <a:t>Fits a TWFE regression in the sample of untreated observations</a:t>
            </a:r>
          </a:p>
          <a:p>
            <a:pPr lvl="1"/>
            <a:r>
              <a:rPr lang="en-US" sz="2400" dirty="0">
                <a:solidFill>
                  <a:schemeClr val="tx1"/>
                </a:solidFill>
                <a:cs typeface="Times New Roman" panose="02020603050405020304" pitchFamily="18" charset="0"/>
              </a:rPr>
              <a:t>Uses that regression to predict the counterfactual outcome of treated observations</a:t>
            </a:r>
          </a:p>
          <a:p>
            <a:pPr lvl="1"/>
            <a:r>
              <a:rPr lang="en-US" sz="2400" dirty="0">
                <a:solidFill>
                  <a:schemeClr val="tx1"/>
                </a:solidFill>
                <a:cs typeface="Times New Roman" panose="02020603050405020304" pitchFamily="18" charset="0"/>
              </a:rPr>
              <a:t>Most efficient estimation for large samples</a:t>
            </a:r>
          </a:p>
          <a:p>
            <a:pPr marL="274320" lvl="1" indent="0">
              <a:buNone/>
            </a:pPr>
            <a:r>
              <a:rPr lang="en-US" sz="2400" dirty="0">
                <a:solidFill>
                  <a:schemeClr val="tx1"/>
                </a:solidFill>
                <a:cs typeface="Times New Roman" panose="02020603050405020304" pitchFamily="18" charset="0"/>
              </a:rPr>
              <a:t>2. </a:t>
            </a:r>
            <a:r>
              <a:rPr lang="en-US" sz="2400" b="1" dirty="0">
                <a:solidFill>
                  <a:schemeClr val="tx1"/>
                </a:solidFill>
                <a:cs typeface="Times New Roman" panose="02020603050405020304" pitchFamily="18" charset="0"/>
              </a:rPr>
              <a:t>Doubly-robust estimators</a:t>
            </a:r>
          </a:p>
          <a:p>
            <a:pPr lvl="1"/>
            <a:r>
              <a:rPr lang="en-US" sz="2400" dirty="0">
                <a:solidFill>
                  <a:schemeClr val="tx1"/>
                </a:solidFill>
                <a:cs typeface="Times New Roman" panose="02020603050405020304" pitchFamily="18" charset="0"/>
              </a:rPr>
              <a:t>Separate models predicting weights (across cells) </a:t>
            </a:r>
          </a:p>
          <a:p>
            <a:pPr lvl="1"/>
            <a:r>
              <a:rPr lang="en-US" sz="2400" dirty="0">
                <a:solidFill>
                  <a:schemeClr val="tx1"/>
                </a:solidFill>
                <a:cs typeface="Times New Roman" panose="02020603050405020304" pitchFamily="18" charset="0"/>
              </a:rPr>
              <a:t>Attractive feature: unbiased </a:t>
            </a:r>
            <a:r>
              <a:rPr lang="en-US" sz="2400" i="1" dirty="0">
                <a:solidFill>
                  <a:schemeClr val="tx1"/>
                </a:solidFill>
                <a:cs typeface="Times New Roman" panose="02020603050405020304" pitchFamily="18" charset="0"/>
              </a:rPr>
              <a:t>even if model is </a:t>
            </a:r>
            <a:r>
              <a:rPr lang="en-US" sz="2400" i="1" dirty="0" err="1">
                <a:solidFill>
                  <a:schemeClr val="tx1"/>
                </a:solidFill>
                <a:cs typeface="Times New Roman" panose="02020603050405020304" pitchFamily="18" charset="0"/>
              </a:rPr>
              <a:t>misspecified</a:t>
            </a:r>
            <a:r>
              <a:rPr lang="en-US" sz="2400" i="1" dirty="0">
                <a:solidFill>
                  <a:schemeClr val="tx1"/>
                </a:solidFill>
                <a:cs typeface="Times New Roman" panose="02020603050405020304" pitchFamily="18" charset="0"/>
              </a:rPr>
              <a:t> </a:t>
            </a:r>
          </a:p>
          <a:p>
            <a:pPr lvl="1"/>
            <a:r>
              <a:rPr lang="en-US" sz="2400" dirty="0">
                <a:solidFill>
                  <a:schemeClr val="tx1"/>
                </a:solidFill>
                <a:cs typeface="Times New Roman" panose="02020603050405020304" pitchFamily="18" charset="0"/>
              </a:rPr>
              <a:t>Also good if you need to condition on covariates for parallel pre-trends</a:t>
            </a:r>
          </a:p>
        </p:txBody>
      </p:sp>
    </p:spTree>
    <p:extLst>
      <p:ext uri="{BB962C8B-B14F-4D97-AF65-F5344CB8AC3E}">
        <p14:creationId xmlns:p14="http://schemas.microsoft.com/office/powerpoint/2010/main" val="357890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Other approaches (broad brush):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8600" y="1066800"/>
            <a:ext cx="11049000" cy="5141388"/>
          </a:xfrm>
        </p:spPr>
        <p:txBody>
          <a:bodyPr>
            <a:noAutofit/>
          </a:bodyPr>
          <a:lstStyle/>
          <a:p>
            <a:pPr marL="731520" lvl="1" indent="-457200">
              <a:buFont typeface="+mj-lt"/>
              <a:buAutoNum type="arabicPeriod"/>
            </a:pPr>
            <a:r>
              <a:rPr lang="en-US" sz="2400" b="1" dirty="0">
                <a:solidFill>
                  <a:schemeClr val="tx1"/>
                </a:solidFill>
                <a:cs typeface="Times New Roman" panose="02020603050405020304" pitchFamily="18" charset="0"/>
              </a:rPr>
              <a:t>Imputation estimators</a:t>
            </a:r>
          </a:p>
          <a:p>
            <a:pPr lvl="1"/>
            <a:r>
              <a:rPr lang="en-US" sz="2400" dirty="0">
                <a:solidFill>
                  <a:schemeClr val="tx1"/>
                </a:solidFill>
                <a:cs typeface="Times New Roman" panose="02020603050405020304" pitchFamily="18" charset="0"/>
              </a:rPr>
              <a:t>Fits a TWFE regression in the sample of untreated observations</a:t>
            </a:r>
          </a:p>
          <a:p>
            <a:pPr lvl="1"/>
            <a:r>
              <a:rPr lang="en-US" sz="2400" dirty="0">
                <a:solidFill>
                  <a:schemeClr val="tx1"/>
                </a:solidFill>
                <a:cs typeface="Times New Roman" panose="02020603050405020304" pitchFamily="18" charset="0"/>
              </a:rPr>
              <a:t>Uses that regression to predict the counterfactual outcome of treated observations</a:t>
            </a:r>
          </a:p>
          <a:p>
            <a:pPr lvl="1"/>
            <a:r>
              <a:rPr lang="en-US" sz="2400" dirty="0">
                <a:solidFill>
                  <a:schemeClr val="tx1"/>
                </a:solidFill>
                <a:cs typeface="Times New Roman" panose="02020603050405020304" pitchFamily="18" charset="0"/>
              </a:rPr>
              <a:t>Most efficient estimation for large samples</a:t>
            </a:r>
          </a:p>
          <a:p>
            <a:pPr marL="274320" lvl="1" indent="0">
              <a:buNone/>
            </a:pPr>
            <a:r>
              <a:rPr lang="en-US" sz="2400" dirty="0">
                <a:solidFill>
                  <a:schemeClr val="tx1"/>
                </a:solidFill>
                <a:cs typeface="Times New Roman" panose="02020603050405020304" pitchFamily="18" charset="0"/>
              </a:rPr>
              <a:t>2.</a:t>
            </a:r>
            <a:r>
              <a:rPr lang="en-US" sz="2400" b="1" dirty="0">
                <a:solidFill>
                  <a:schemeClr val="tx1"/>
                </a:solidFill>
                <a:cs typeface="Times New Roman" panose="02020603050405020304" pitchFamily="18" charset="0"/>
              </a:rPr>
              <a:t> Doubly-robust estimators</a:t>
            </a:r>
          </a:p>
          <a:p>
            <a:pPr lvl="1"/>
            <a:r>
              <a:rPr lang="en-US" sz="2400" dirty="0">
                <a:solidFill>
                  <a:schemeClr val="tx1"/>
                </a:solidFill>
                <a:cs typeface="Times New Roman" panose="02020603050405020304" pitchFamily="18" charset="0"/>
              </a:rPr>
              <a:t>Separate models predicting weights (across cells) </a:t>
            </a:r>
          </a:p>
          <a:p>
            <a:pPr lvl="1"/>
            <a:r>
              <a:rPr lang="en-US" sz="2400" dirty="0">
                <a:solidFill>
                  <a:schemeClr val="tx1"/>
                </a:solidFill>
                <a:cs typeface="Times New Roman" panose="02020603050405020304" pitchFamily="18" charset="0"/>
              </a:rPr>
              <a:t>Attractive feature: unbiased </a:t>
            </a:r>
            <a:r>
              <a:rPr lang="en-US" sz="2400" i="1" dirty="0">
                <a:solidFill>
                  <a:schemeClr val="tx1"/>
                </a:solidFill>
                <a:cs typeface="Times New Roman" panose="02020603050405020304" pitchFamily="18" charset="0"/>
              </a:rPr>
              <a:t>even if model is </a:t>
            </a:r>
            <a:r>
              <a:rPr lang="en-US" sz="2400" i="1" dirty="0" err="1">
                <a:solidFill>
                  <a:schemeClr val="tx1"/>
                </a:solidFill>
                <a:cs typeface="Times New Roman" panose="02020603050405020304" pitchFamily="18" charset="0"/>
              </a:rPr>
              <a:t>misspecified</a:t>
            </a:r>
            <a:r>
              <a:rPr lang="en-US" sz="2400" i="1" dirty="0">
                <a:solidFill>
                  <a:schemeClr val="tx1"/>
                </a:solidFill>
                <a:cs typeface="Times New Roman" panose="02020603050405020304" pitchFamily="18" charset="0"/>
              </a:rPr>
              <a:t> </a:t>
            </a:r>
          </a:p>
          <a:p>
            <a:pPr lvl="1"/>
            <a:r>
              <a:rPr lang="en-US" sz="2400" dirty="0">
                <a:solidFill>
                  <a:schemeClr val="tx1"/>
                </a:solidFill>
                <a:cs typeface="Times New Roman" panose="02020603050405020304" pitchFamily="18" charset="0"/>
              </a:rPr>
              <a:t>Also good if you need to condition on covariates for parallel pre-trends</a:t>
            </a:r>
          </a:p>
          <a:p>
            <a:pPr marL="274320" lvl="1" indent="0">
              <a:buNone/>
            </a:pPr>
            <a:r>
              <a:rPr lang="en-US" sz="2400" dirty="0">
                <a:solidFill>
                  <a:schemeClr val="tx1"/>
                </a:solidFill>
                <a:cs typeface="Times New Roman" panose="02020603050405020304" pitchFamily="18" charset="0"/>
              </a:rPr>
              <a:t>3. </a:t>
            </a:r>
            <a:r>
              <a:rPr lang="en-US" sz="2400" b="1" dirty="0">
                <a:solidFill>
                  <a:schemeClr val="tx1"/>
                </a:solidFill>
                <a:cs typeface="Times New Roman" panose="02020603050405020304" pitchFamily="18" charset="0"/>
              </a:rPr>
              <a:t>Alternatives not covered here: </a:t>
            </a:r>
          </a:p>
          <a:p>
            <a:pPr lvl="1"/>
            <a:r>
              <a:rPr lang="en-US" sz="2400" dirty="0">
                <a:solidFill>
                  <a:schemeClr val="tx1"/>
                </a:solidFill>
                <a:cs typeface="Times New Roman" panose="02020603050405020304" pitchFamily="18" charset="0"/>
              </a:rPr>
              <a:t>Randomized timing (Athey and </a:t>
            </a:r>
            <a:r>
              <a:rPr lang="en-US" sz="2400" dirty="0" err="1">
                <a:solidFill>
                  <a:schemeClr val="tx1"/>
                </a:solidFill>
                <a:cs typeface="Times New Roman" panose="02020603050405020304" pitchFamily="18" charset="0"/>
              </a:rPr>
              <a:t>Imbens</a:t>
            </a:r>
            <a:r>
              <a:rPr lang="en-US" sz="2400" dirty="0">
                <a:solidFill>
                  <a:schemeClr val="tx1"/>
                </a:solidFill>
                <a:cs typeface="Times New Roman" panose="02020603050405020304" pitchFamily="18" charset="0"/>
              </a:rPr>
              <a:t>, 2022; Roth and </a:t>
            </a:r>
            <a:r>
              <a:rPr lang="en-US" sz="2400" dirty="0" err="1">
                <a:solidFill>
                  <a:schemeClr val="tx1"/>
                </a:solidFill>
                <a:cs typeface="Times New Roman" panose="02020603050405020304" pitchFamily="18" charset="0"/>
              </a:rPr>
              <a:t>Sant’Anna</a:t>
            </a:r>
            <a:r>
              <a:rPr lang="en-US" sz="2400" dirty="0">
                <a:solidFill>
                  <a:schemeClr val="tx1"/>
                </a:solidFill>
                <a:cs typeface="Times New Roman" panose="02020603050405020304" pitchFamily="18" charset="0"/>
              </a:rPr>
              <a:t>, 2021)</a:t>
            </a:r>
          </a:p>
          <a:p>
            <a:pPr lvl="1"/>
            <a:r>
              <a:rPr lang="en-US" sz="2400" dirty="0">
                <a:solidFill>
                  <a:schemeClr val="tx1"/>
                </a:solidFill>
                <a:cs typeface="Times New Roman" panose="02020603050405020304" pitchFamily="18" charset="0"/>
              </a:rPr>
              <a:t>Sequential treatment randomization (</a:t>
            </a:r>
            <a:r>
              <a:rPr lang="en-US" sz="2400" dirty="0" err="1">
                <a:solidFill>
                  <a:schemeClr val="tx1"/>
                </a:solidFill>
                <a:cs typeface="Times New Roman" panose="02020603050405020304" pitchFamily="18" charset="0"/>
              </a:rPr>
              <a:t>Bojinov</a:t>
            </a:r>
            <a:r>
              <a:rPr lang="en-US" sz="2400" dirty="0">
                <a:solidFill>
                  <a:schemeClr val="tx1"/>
                </a:solidFill>
                <a:cs typeface="Times New Roman" panose="02020603050405020304" pitchFamily="18" charset="0"/>
              </a:rPr>
              <a:t> et al., 2021)</a:t>
            </a:r>
          </a:p>
          <a:p>
            <a:pPr lvl="1"/>
            <a:r>
              <a:rPr lang="en-US" sz="2400" dirty="0">
                <a:solidFill>
                  <a:schemeClr val="tx1"/>
                </a:solidFill>
                <a:cs typeface="Times New Roman" panose="02020603050405020304" pitchFamily="18" charset="0"/>
              </a:rPr>
              <a:t>Non-binary/multiple treatments (</a:t>
            </a:r>
            <a:r>
              <a:rPr lang="fr-FR" sz="2400" dirty="0">
                <a:solidFill>
                  <a:schemeClr val="tx1"/>
                </a:solidFill>
                <a:cs typeface="Times New Roman" panose="02020603050405020304" pitchFamily="18" charset="0"/>
              </a:rPr>
              <a:t>de Chaisemartin and D’</a:t>
            </a:r>
            <a:r>
              <a:rPr lang="fr-FR" sz="2400" dirty="0" err="1">
                <a:solidFill>
                  <a:schemeClr val="tx1"/>
                </a:solidFill>
                <a:cs typeface="Times New Roman" panose="02020603050405020304" pitchFamily="18" charset="0"/>
              </a:rPr>
              <a:t>Haultfoeuille</a:t>
            </a:r>
            <a:r>
              <a:rPr lang="fr-FR" sz="2400" dirty="0">
                <a:solidFill>
                  <a:schemeClr val="tx1"/>
                </a:solidFill>
                <a:cs typeface="Times New Roman" panose="02020603050405020304" pitchFamily="18" charset="0"/>
              </a:rPr>
              <a:t>, 202)</a:t>
            </a:r>
            <a:endParaRPr lang="en-US" sz="2400" dirty="0">
              <a:solidFill>
                <a:schemeClr val="tx1"/>
              </a:solidFill>
              <a:cs typeface="Times New Roman" panose="02020603050405020304" pitchFamily="18" charset="0"/>
            </a:endParaRPr>
          </a:p>
          <a:p>
            <a:pPr lvl="1"/>
            <a:endParaRPr lang="en-US" sz="2400" dirty="0">
              <a:solidFill>
                <a:schemeClr val="tx1"/>
              </a:solidFill>
              <a:cs typeface="Times New Roman" panose="02020603050405020304" pitchFamily="18" charset="0"/>
            </a:endParaRPr>
          </a:p>
        </p:txBody>
      </p:sp>
    </p:spTree>
    <p:extLst>
      <p:ext uri="{BB962C8B-B14F-4D97-AF65-F5344CB8AC3E}">
        <p14:creationId xmlns:p14="http://schemas.microsoft.com/office/powerpoint/2010/main" val="2119638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Estimators Everywhere!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8600" y="1066800"/>
            <a:ext cx="10591799" cy="5141388"/>
          </a:xfrm>
        </p:spPr>
        <p:txBody>
          <a:bodyPr>
            <a:noAutofit/>
          </a:bodyPr>
          <a:lstStyle/>
          <a:p>
            <a:pPr marL="731520" lvl="1" indent="-457200">
              <a:buFont typeface="+mj-lt"/>
              <a:buAutoNum type="arabicPeriod"/>
            </a:pPr>
            <a:r>
              <a:rPr lang="en-US" sz="2400" dirty="0" err="1">
                <a:solidFill>
                  <a:schemeClr val="tx1"/>
                </a:solidFill>
                <a:latin typeface="Consolas" panose="020B0609020204030204" pitchFamily="49" charset="0"/>
                <a:cs typeface="Times New Roman" panose="02020603050405020304" pitchFamily="18" charset="0"/>
              </a:rPr>
              <a:t>did_multiplegt</a:t>
            </a:r>
            <a:endParaRPr lang="en-US" sz="2400" dirty="0">
              <a:solidFill>
                <a:schemeClr val="tx1"/>
              </a:solidFill>
              <a:latin typeface="Consolas" panose="020B0609020204030204" pitchFamily="49" charset="0"/>
              <a:cs typeface="Times New Roman" panose="02020603050405020304" pitchFamily="18" charset="0"/>
            </a:endParaRPr>
          </a:p>
          <a:p>
            <a:pPr marL="731520" lvl="1" indent="-457200">
              <a:buFont typeface="+mj-lt"/>
              <a:buAutoNum type="arabicPeriod"/>
            </a:pPr>
            <a:r>
              <a:rPr lang="en-US" sz="2400" dirty="0" err="1">
                <a:solidFill>
                  <a:schemeClr val="tx1"/>
                </a:solidFill>
                <a:latin typeface="Consolas" panose="020B0609020204030204" pitchFamily="49" charset="0"/>
                <a:cs typeface="Times New Roman" panose="02020603050405020304" pitchFamily="18" charset="0"/>
              </a:rPr>
              <a:t>csdid</a:t>
            </a:r>
            <a:endParaRPr lang="en-US" sz="2400" dirty="0">
              <a:solidFill>
                <a:schemeClr val="tx1"/>
              </a:solidFill>
              <a:latin typeface="Consolas" panose="020B0609020204030204" pitchFamily="49" charset="0"/>
              <a:cs typeface="Times New Roman" panose="02020603050405020304" pitchFamily="18" charset="0"/>
            </a:endParaRPr>
          </a:p>
          <a:p>
            <a:pPr marL="731520" lvl="1" indent="-457200">
              <a:buFont typeface="+mj-lt"/>
              <a:buAutoNum type="arabicPeriod"/>
            </a:pPr>
            <a:r>
              <a:rPr lang="en-US" sz="2400" dirty="0" err="1">
                <a:solidFill>
                  <a:schemeClr val="tx1"/>
                </a:solidFill>
                <a:latin typeface="Consolas" panose="020B0609020204030204" pitchFamily="49" charset="0"/>
                <a:cs typeface="Times New Roman" panose="02020603050405020304" pitchFamily="18" charset="0"/>
              </a:rPr>
              <a:t>did_imputation</a:t>
            </a:r>
            <a:endParaRPr lang="en-US" sz="2400" dirty="0">
              <a:solidFill>
                <a:schemeClr val="tx1"/>
              </a:solidFill>
              <a:latin typeface="Consolas" panose="020B0609020204030204" pitchFamily="49" charset="0"/>
              <a:cs typeface="Times New Roman" panose="02020603050405020304" pitchFamily="18" charset="0"/>
            </a:endParaRPr>
          </a:p>
          <a:p>
            <a:pPr marL="731520" lvl="1" indent="-457200">
              <a:buFont typeface="+mj-lt"/>
              <a:buAutoNum type="arabicPeriod"/>
            </a:pPr>
            <a:r>
              <a:rPr lang="en-US" sz="2400" dirty="0" err="1">
                <a:solidFill>
                  <a:schemeClr val="tx1"/>
                </a:solidFill>
                <a:latin typeface="Consolas" panose="020B0609020204030204" pitchFamily="49" charset="0"/>
                <a:cs typeface="Times New Roman" panose="02020603050405020304" pitchFamily="18" charset="0"/>
              </a:rPr>
              <a:t>eventsutdyinteract</a:t>
            </a:r>
            <a:endParaRPr lang="en-US" sz="2400" dirty="0">
              <a:solidFill>
                <a:schemeClr val="tx1"/>
              </a:solidFill>
              <a:latin typeface="Consolas" panose="020B0609020204030204" pitchFamily="49" charset="0"/>
              <a:cs typeface="Times New Roman" panose="02020603050405020304" pitchFamily="18" charset="0"/>
            </a:endParaRPr>
          </a:p>
          <a:p>
            <a:pPr marL="731520" lvl="1" indent="-457200">
              <a:buFont typeface="+mj-lt"/>
              <a:buAutoNum type="arabicPeriod"/>
            </a:pPr>
            <a:r>
              <a:rPr lang="en-US" sz="2400" dirty="0" err="1">
                <a:solidFill>
                  <a:schemeClr val="tx1"/>
                </a:solidFill>
                <a:latin typeface="Consolas" panose="020B0609020204030204" pitchFamily="49" charset="0"/>
                <a:cs typeface="Times New Roman" panose="02020603050405020304" pitchFamily="18" charset="0"/>
              </a:rPr>
              <a:t>stackedev</a:t>
            </a:r>
            <a:endParaRPr lang="en-US" sz="2400" dirty="0">
              <a:solidFill>
                <a:schemeClr val="tx1"/>
              </a:solidFill>
              <a:latin typeface="Consolas" panose="020B0609020204030204" pitchFamily="49" charset="0"/>
              <a:cs typeface="Times New Roman" panose="02020603050405020304" pitchFamily="18" charset="0"/>
            </a:endParaRPr>
          </a:p>
          <a:p>
            <a:pPr marL="731520" lvl="1" indent="-457200">
              <a:buFont typeface="+mj-lt"/>
              <a:buAutoNum type="arabicPeriod"/>
            </a:pPr>
            <a:r>
              <a:rPr lang="en-US" sz="2400" dirty="0">
                <a:solidFill>
                  <a:schemeClr val="tx1"/>
                </a:solidFill>
                <a:latin typeface="Consolas" panose="020B0609020204030204" pitchFamily="49" charset="0"/>
                <a:cs typeface="Times New Roman" panose="02020603050405020304" pitchFamily="18" charset="0"/>
              </a:rPr>
              <a:t>did2s</a:t>
            </a:r>
          </a:p>
          <a:p>
            <a:pPr marL="731520" lvl="1" indent="-457200">
              <a:buFont typeface="+mj-lt"/>
              <a:buAutoNum type="arabicPeriod"/>
            </a:pPr>
            <a:r>
              <a:rPr lang="en-US" sz="2400" dirty="0" err="1">
                <a:solidFill>
                  <a:schemeClr val="tx1"/>
                </a:solidFill>
                <a:latin typeface="Consolas" panose="020B0609020204030204" pitchFamily="49" charset="0"/>
                <a:cs typeface="Times New Roman" panose="02020603050405020304" pitchFamily="18" charset="0"/>
              </a:rPr>
              <a:t>sdid</a:t>
            </a:r>
            <a:endParaRPr lang="en-US" sz="2400" dirty="0">
              <a:solidFill>
                <a:schemeClr val="tx1"/>
              </a:solidFill>
              <a:latin typeface="Consolas" panose="020B0609020204030204" pitchFamily="49" charset="0"/>
              <a:cs typeface="Times New Roman" panose="02020603050405020304" pitchFamily="18" charset="0"/>
            </a:endParaRPr>
          </a:p>
          <a:p>
            <a:pPr marL="731520" lvl="1" indent="-457200">
              <a:buFont typeface="+mj-lt"/>
              <a:buAutoNum type="arabicPeriod"/>
            </a:pPr>
            <a:r>
              <a:rPr lang="en-US" sz="2400" dirty="0" err="1">
                <a:solidFill>
                  <a:schemeClr val="tx1"/>
                </a:solidFill>
                <a:latin typeface="Consolas" panose="020B0609020204030204" pitchFamily="49" charset="0"/>
                <a:cs typeface="Times New Roman" panose="02020603050405020304" pitchFamily="18" charset="0"/>
              </a:rPr>
              <a:t>etwfe</a:t>
            </a:r>
            <a:endParaRPr lang="en-US" sz="2400" dirty="0">
              <a:solidFill>
                <a:schemeClr val="tx1"/>
              </a:solidFill>
              <a:latin typeface="Consolas" panose="020B0609020204030204" pitchFamily="49" charset="0"/>
              <a:cs typeface="Times New Roman" panose="02020603050405020304" pitchFamily="18" charset="0"/>
            </a:endParaRPr>
          </a:p>
          <a:p>
            <a:pPr lvl="1"/>
            <a:endParaRPr lang="en-US" sz="2400" dirty="0">
              <a:solidFill>
                <a:schemeClr val="tx1"/>
              </a:solidFill>
              <a:cs typeface="Times New Roman" panose="02020603050405020304" pitchFamily="18" charset="0"/>
            </a:endParaRPr>
          </a:p>
          <a:p>
            <a:pPr lvl="1"/>
            <a:r>
              <a:rPr lang="en-US" sz="2400" dirty="0">
                <a:solidFill>
                  <a:schemeClr val="tx1"/>
                </a:solidFill>
                <a:cs typeface="Times New Roman" panose="02020603050405020304" pitchFamily="18" charset="0"/>
              </a:rPr>
              <a:t>Important question to consider: what is our </a:t>
            </a:r>
            <a:r>
              <a:rPr lang="en-US" sz="2400" b="1" dirty="0" err="1">
                <a:solidFill>
                  <a:schemeClr val="accent2">
                    <a:lumMod val="75000"/>
                  </a:schemeClr>
                </a:solidFill>
                <a:cs typeface="Times New Roman" panose="02020603050405020304" pitchFamily="18" charset="0"/>
              </a:rPr>
              <a:t>estimand</a:t>
            </a:r>
            <a:r>
              <a:rPr lang="en-US" sz="2400" dirty="0">
                <a:solidFill>
                  <a:schemeClr val="tx1"/>
                </a:solidFill>
                <a:cs typeface="Times New Roman" panose="02020603050405020304" pitchFamily="18" charset="0"/>
              </a:rPr>
              <a:t>? </a:t>
            </a:r>
          </a:p>
          <a:p>
            <a:pPr lvl="1"/>
            <a:r>
              <a:rPr lang="en-US" sz="2400" dirty="0">
                <a:solidFill>
                  <a:schemeClr val="tx1"/>
                </a:solidFill>
                <a:cs typeface="Times New Roman" panose="02020603050405020304" pitchFamily="18" charset="0"/>
              </a:rPr>
              <a:t>A handy resource: </a:t>
            </a:r>
            <a:r>
              <a:rPr lang="en-US" sz="2400" dirty="0">
                <a:solidFill>
                  <a:schemeClr val="tx1"/>
                </a:solidFill>
                <a:cs typeface="Times New Roman" panose="02020603050405020304" pitchFamily="18" charset="0"/>
                <a:hlinkClick r:id="rId3"/>
              </a:rPr>
              <a:t>https://asjadnaqvi.github.io/DiD/docs/code/06_twfe/</a:t>
            </a:r>
            <a:r>
              <a:rPr lang="en-US" sz="2400" dirty="0">
                <a:solidFill>
                  <a:schemeClr val="tx1"/>
                </a:solidFill>
                <a:cs typeface="Times New Roman" panose="02020603050405020304" pitchFamily="18" charset="0"/>
              </a:rPr>
              <a:t> </a:t>
            </a:r>
          </a:p>
          <a:p>
            <a:pPr lvl="1"/>
            <a:endParaRPr lang="en-US" sz="2400" dirty="0">
              <a:solidFill>
                <a:schemeClr val="tx1"/>
              </a:solidFill>
              <a:cs typeface="Times New Roman" panose="02020603050405020304" pitchFamily="18" charset="0"/>
            </a:endParaRPr>
          </a:p>
        </p:txBody>
      </p:sp>
    </p:spTree>
    <p:extLst>
      <p:ext uri="{BB962C8B-B14F-4D97-AF65-F5344CB8AC3E}">
        <p14:creationId xmlns:p14="http://schemas.microsoft.com/office/powerpoint/2010/main" val="1870087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Estimators Everywhere!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8600" y="1066800"/>
            <a:ext cx="10591799" cy="5141388"/>
          </a:xfrm>
        </p:spPr>
        <p:txBody>
          <a:bodyPr>
            <a:noAutofit/>
          </a:bodyPr>
          <a:lstStyle/>
          <a:p>
            <a:pPr marL="731520" lvl="1" indent="-457200">
              <a:buFont typeface="+mj-lt"/>
              <a:buAutoNum type="arabicPeriod"/>
            </a:pPr>
            <a:r>
              <a:rPr lang="en-US" sz="2400" b="1" dirty="0" err="1">
                <a:solidFill>
                  <a:schemeClr val="accent2">
                    <a:lumMod val="75000"/>
                  </a:schemeClr>
                </a:solidFill>
                <a:latin typeface="Consolas" panose="020B0609020204030204" pitchFamily="49" charset="0"/>
                <a:cs typeface="Times New Roman" panose="02020603050405020304" pitchFamily="18" charset="0"/>
              </a:rPr>
              <a:t>did_multiplegt</a:t>
            </a:r>
            <a:r>
              <a:rPr lang="en-US" sz="2400" b="1" dirty="0">
                <a:solidFill>
                  <a:schemeClr val="accent2">
                    <a:lumMod val="75000"/>
                  </a:schemeClr>
                </a:solidFill>
                <a:latin typeface="Consolas" panose="020B0609020204030204" pitchFamily="49" charset="0"/>
                <a:cs typeface="Times New Roman" panose="02020603050405020304" pitchFamily="18" charset="0"/>
              </a:rPr>
              <a:t> </a:t>
            </a:r>
            <a:r>
              <a:rPr lang="en-US" sz="2000" dirty="0">
                <a:solidFill>
                  <a:schemeClr val="tx1"/>
                </a:solidFill>
                <a:cs typeface="Times New Roman" panose="02020603050405020304" pitchFamily="18" charset="0"/>
              </a:rPr>
              <a:t>(</a:t>
            </a:r>
            <a:r>
              <a:rPr lang="fr-FR" sz="2000" dirty="0">
                <a:solidFill>
                  <a:schemeClr val="tx1"/>
                </a:solidFill>
                <a:cs typeface="Times New Roman" panose="02020603050405020304" pitchFamily="18" charset="0"/>
              </a:rPr>
              <a:t>de Chaisemartin and D’</a:t>
            </a:r>
            <a:r>
              <a:rPr lang="fr-FR" sz="2000" dirty="0" err="1">
                <a:solidFill>
                  <a:schemeClr val="tx1"/>
                </a:solidFill>
                <a:cs typeface="Times New Roman" panose="02020603050405020304" pitchFamily="18" charset="0"/>
              </a:rPr>
              <a:t>Haultfoeuille</a:t>
            </a:r>
            <a:r>
              <a:rPr lang="fr-FR" sz="2000" dirty="0">
                <a:solidFill>
                  <a:schemeClr val="tx1"/>
                </a:solidFill>
                <a:cs typeface="Times New Roman" panose="02020603050405020304" pitchFamily="18" charset="0"/>
              </a:rPr>
              <a:t>, 2020, Imai and Kim,  2021)</a:t>
            </a:r>
            <a:endParaRPr lang="en-US" sz="2400" b="1" dirty="0">
              <a:solidFill>
                <a:schemeClr val="accent2">
                  <a:lumMod val="75000"/>
                </a:schemeClr>
              </a:solidFill>
              <a:latin typeface="Consolas" panose="020B0609020204030204" pitchFamily="49" charset="0"/>
              <a:cs typeface="Times New Roman" panose="02020603050405020304" pitchFamily="18" charset="0"/>
            </a:endParaRPr>
          </a:p>
          <a:p>
            <a:pPr marL="731520" lvl="1" indent="-457200">
              <a:buFont typeface="+mj-lt"/>
              <a:buAutoNum type="arabicPeriod"/>
            </a:pPr>
            <a:r>
              <a:rPr lang="en-US" sz="2400" b="1" dirty="0" err="1">
                <a:solidFill>
                  <a:schemeClr val="accent2">
                    <a:lumMod val="75000"/>
                  </a:schemeClr>
                </a:solidFill>
                <a:latin typeface="Consolas" panose="020B0609020204030204" pitchFamily="49" charset="0"/>
                <a:cs typeface="Times New Roman" panose="02020603050405020304" pitchFamily="18" charset="0"/>
              </a:rPr>
              <a:t>csdid</a:t>
            </a:r>
            <a:r>
              <a:rPr lang="en-US" sz="2400" b="1" dirty="0">
                <a:solidFill>
                  <a:schemeClr val="accent2">
                    <a:lumMod val="75000"/>
                  </a:schemeClr>
                </a:solidFill>
                <a:latin typeface="Consolas" panose="020B0609020204030204" pitchFamily="49" charset="0"/>
                <a:cs typeface="Times New Roman" panose="02020603050405020304" pitchFamily="18" charset="0"/>
              </a:rPr>
              <a:t> </a:t>
            </a:r>
            <a:r>
              <a:rPr lang="en-US" sz="2000" dirty="0">
                <a:solidFill>
                  <a:schemeClr val="tx1"/>
                </a:solidFill>
                <a:cs typeface="Times New Roman" panose="02020603050405020304" pitchFamily="18" charset="0"/>
              </a:rPr>
              <a:t>(Callaway and </a:t>
            </a:r>
            <a:r>
              <a:rPr lang="en-US" sz="2000" dirty="0" err="1">
                <a:solidFill>
                  <a:schemeClr val="tx1"/>
                </a:solidFill>
                <a:cs typeface="Times New Roman" panose="02020603050405020304" pitchFamily="18" charset="0"/>
              </a:rPr>
              <a:t>Sant’Anna</a:t>
            </a:r>
            <a:r>
              <a:rPr lang="en-US" sz="2000" dirty="0">
                <a:solidFill>
                  <a:schemeClr val="tx1"/>
                </a:solidFill>
                <a:cs typeface="Times New Roman" panose="02020603050405020304" pitchFamily="18" charset="0"/>
              </a:rPr>
              <a:t>, 2021)</a:t>
            </a:r>
            <a:endParaRPr lang="en-US" sz="2000" b="1" dirty="0">
              <a:solidFill>
                <a:schemeClr val="accent2">
                  <a:lumMod val="75000"/>
                </a:schemeClr>
              </a:solidFill>
              <a:latin typeface="Consolas" panose="020B0609020204030204" pitchFamily="49" charset="0"/>
              <a:cs typeface="Times New Roman" panose="02020603050405020304" pitchFamily="18" charset="0"/>
            </a:endParaRPr>
          </a:p>
          <a:p>
            <a:pPr marL="731520" lvl="1" indent="-457200">
              <a:buFont typeface="+mj-lt"/>
              <a:buAutoNum type="arabicPeriod"/>
            </a:pPr>
            <a:r>
              <a:rPr lang="en-US" sz="2400" dirty="0" err="1">
                <a:solidFill>
                  <a:schemeClr val="tx1"/>
                </a:solidFill>
                <a:latin typeface="Consolas" panose="020B0609020204030204" pitchFamily="49" charset="0"/>
                <a:cs typeface="Times New Roman" panose="02020603050405020304" pitchFamily="18" charset="0"/>
              </a:rPr>
              <a:t>did_imputation</a:t>
            </a:r>
            <a:r>
              <a:rPr lang="en-US" sz="2400" dirty="0">
                <a:solidFill>
                  <a:schemeClr val="tx1"/>
                </a:solidFill>
                <a:latin typeface="Consolas" panose="020B0609020204030204" pitchFamily="49" charset="0"/>
                <a:cs typeface="Times New Roman" panose="02020603050405020304" pitchFamily="18" charset="0"/>
              </a:rPr>
              <a:t> </a:t>
            </a:r>
            <a:r>
              <a:rPr lang="en-US" sz="2000" dirty="0">
                <a:solidFill>
                  <a:schemeClr val="tx1"/>
                </a:solidFill>
                <a:cs typeface="Times New Roman" panose="02020603050405020304" pitchFamily="18" charset="0"/>
              </a:rPr>
              <a:t>(</a:t>
            </a:r>
            <a:r>
              <a:rPr lang="en-US" sz="2000" dirty="0" err="1">
                <a:solidFill>
                  <a:schemeClr val="tx1"/>
                </a:solidFill>
                <a:cs typeface="Times New Roman" panose="02020603050405020304" pitchFamily="18" charset="0"/>
              </a:rPr>
              <a:t>Borusyak</a:t>
            </a:r>
            <a:r>
              <a:rPr lang="en-US" sz="2000" dirty="0">
                <a:solidFill>
                  <a:schemeClr val="tx1"/>
                </a:solidFill>
                <a:cs typeface="Times New Roman" panose="02020603050405020304" pitchFamily="18" charset="0"/>
              </a:rPr>
              <a:t> et al., 2021; Liu et al., 2021; Gardner, 2021; Wooldridge 2021)</a:t>
            </a:r>
            <a:endParaRPr lang="en-US" sz="2400" dirty="0">
              <a:solidFill>
                <a:schemeClr val="tx1"/>
              </a:solidFill>
              <a:latin typeface="Consolas" panose="020B0609020204030204" pitchFamily="49" charset="0"/>
              <a:cs typeface="Times New Roman" panose="02020603050405020304" pitchFamily="18" charset="0"/>
            </a:endParaRPr>
          </a:p>
          <a:p>
            <a:pPr marL="731520" lvl="1" indent="-457200">
              <a:buFont typeface="+mj-lt"/>
              <a:buAutoNum type="arabicPeriod"/>
            </a:pPr>
            <a:r>
              <a:rPr lang="en-US" sz="2400" dirty="0" err="1">
                <a:solidFill>
                  <a:schemeClr val="tx1"/>
                </a:solidFill>
                <a:latin typeface="Consolas" panose="020B0609020204030204" pitchFamily="49" charset="0"/>
                <a:cs typeface="Times New Roman" panose="02020603050405020304" pitchFamily="18" charset="0"/>
              </a:rPr>
              <a:t>eventsutdyinteract</a:t>
            </a:r>
            <a:r>
              <a:rPr lang="en-US" sz="2400" dirty="0">
                <a:solidFill>
                  <a:schemeClr val="tx1"/>
                </a:solidFill>
                <a:latin typeface="Consolas" panose="020B0609020204030204" pitchFamily="49" charset="0"/>
                <a:cs typeface="Times New Roman" panose="02020603050405020304" pitchFamily="18" charset="0"/>
              </a:rPr>
              <a:t> </a:t>
            </a:r>
            <a:r>
              <a:rPr lang="en-US" sz="2000" dirty="0">
                <a:solidFill>
                  <a:schemeClr val="tx1"/>
                </a:solidFill>
                <a:cs typeface="Times New Roman" panose="02020603050405020304" pitchFamily="18" charset="0"/>
              </a:rPr>
              <a:t>(Sun and Abraham, 2021)</a:t>
            </a:r>
            <a:endParaRPr lang="en-US" sz="2400" dirty="0">
              <a:solidFill>
                <a:schemeClr val="tx1"/>
              </a:solidFill>
              <a:cs typeface="Times New Roman" panose="02020603050405020304" pitchFamily="18" charset="0"/>
            </a:endParaRPr>
          </a:p>
          <a:p>
            <a:pPr marL="731520" lvl="1" indent="-457200">
              <a:buFont typeface="+mj-lt"/>
              <a:buAutoNum type="arabicPeriod"/>
            </a:pPr>
            <a:r>
              <a:rPr lang="en-US" sz="2400" dirty="0" err="1">
                <a:solidFill>
                  <a:schemeClr val="tx1"/>
                </a:solidFill>
                <a:latin typeface="Consolas" panose="020B0609020204030204" pitchFamily="49" charset="0"/>
                <a:cs typeface="Times New Roman" panose="02020603050405020304" pitchFamily="18" charset="0"/>
              </a:rPr>
              <a:t>stackedev</a:t>
            </a:r>
            <a:r>
              <a:rPr lang="en-US" sz="2400" dirty="0">
                <a:solidFill>
                  <a:schemeClr val="tx1"/>
                </a:solidFill>
                <a:latin typeface="Consolas" panose="020B0609020204030204" pitchFamily="49" charset="0"/>
                <a:cs typeface="Times New Roman" panose="02020603050405020304" pitchFamily="18" charset="0"/>
              </a:rPr>
              <a:t> </a:t>
            </a:r>
            <a:r>
              <a:rPr lang="en-US" sz="2000" dirty="0">
                <a:solidFill>
                  <a:schemeClr val="tx1"/>
                </a:solidFill>
                <a:cs typeface="Times New Roman" panose="02020603050405020304" pitchFamily="18" charset="0"/>
              </a:rPr>
              <a:t>(Cunningham, 2021; Baker, 2021) </a:t>
            </a:r>
          </a:p>
          <a:p>
            <a:pPr marL="731520" lvl="1" indent="-457200">
              <a:buFont typeface="+mj-lt"/>
              <a:buAutoNum type="arabicPeriod"/>
            </a:pPr>
            <a:r>
              <a:rPr lang="en-US" sz="2400" b="1" dirty="0">
                <a:solidFill>
                  <a:schemeClr val="accent2">
                    <a:lumMod val="75000"/>
                  </a:schemeClr>
                </a:solidFill>
                <a:latin typeface="Consolas" panose="020B0609020204030204" pitchFamily="49" charset="0"/>
                <a:cs typeface="Times New Roman" panose="02020603050405020304" pitchFamily="18" charset="0"/>
              </a:rPr>
              <a:t>did2s</a:t>
            </a:r>
            <a:r>
              <a:rPr lang="en-US" sz="2400" dirty="0">
                <a:solidFill>
                  <a:schemeClr val="tx1"/>
                </a:solidFill>
                <a:latin typeface="Consolas" panose="020B0609020204030204" pitchFamily="49" charset="0"/>
                <a:cs typeface="Times New Roman" panose="02020603050405020304" pitchFamily="18" charset="0"/>
              </a:rPr>
              <a:t> </a:t>
            </a:r>
            <a:r>
              <a:rPr lang="en-US" sz="2000" dirty="0">
                <a:solidFill>
                  <a:schemeClr val="tx1"/>
                </a:solidFill>
                <a:cs typeface="Times New Roman" panose="02020603050405020304" pitchFamily="18" charset="0"/>
              </a:rPr>
              <a:t>(Gardner, 2021)</a:t>
            </a:r>
            <a:endParaRPr lang="en-US" sz="2400" dirty="0">
              <a:solidFill>
                <a:schemeClr val="tx1"/>
              </a:solidFill>
              <a:cs typeface="Times New Roman" panose="02020603050405020304" pitchFamily="18" charset="0"/>
            </a:endParaRPr>
          </a:p>
          <a:p>
            <a:pPr marL="731520" lvl="1" indent="-457200">
              <a:buFont typeface="+mj-lt"/>
              <a:buAutoNum type="arabicPeriod"/>
            </a:pPr>
            <a:r>
              <a:rPr lang="en-US" sz="2400" dirty="0" err="1">
                <a:solidFill>
                  <a:schemeClr val="tx1"/>
                </a:solidFill>
                <a:latin typeface="Consolas" panose="020B0609020204030204" pitchFamily="49" charset="0"/>
                <a:cs typeface="Times New Roman" panose="02020603050405020304" pitchFamily="18" charset="0"/>
              </a:rPr>
              <a:t>sdid</a:t>
            </a:r>
            <a:r>
              <a:rPr lang="en-US" sz="2400" dirty="0">
                <a:solidFill>
                  <a:schemeClr val="tx1"/>
                </a:solidFill>
                <a:latin typeface="Consolas" panose="020B0609020204030204" pitchFamily="49" charset="0"/>
                <a:cs typeface="Times New Roman" panose="02020603050405020304" pitchFamily="18" charset="0"/>
              </a:rPr>
              <a:t> </a:t>
            </a:r>
            <a:r>
              <a:rPr lang="en-US" sz="2000" dirty="0">
                <a:solidFill>
                  <a:schemeClr val="tx1"/>
                </a:solidFill>
                <a:cs typeface="Times New Roman" panose="02020603050405020304" pitchFamily="18" charset="0"/>
              </a:rPr>
              <a:t>(</a:t>
            </a:r>
            <a:r>
              <a:rPr lang="en-US" sz="2000" b="0" i="0" dirty="0" err="1">
                <a:solidFill>
                  <a:srgbClr val="24292F"/>
                </a:solidFill>
                <a:effectLst/>
                <a:cs typeface="Times New Roman" panose="02020603050405020304" pitchFamily="18" charset="0"/>
              </a:rPr>
              <a:t>Arkhangelsky</a:t>
            </a:r>
            <a:r>
              <a:rPr lang="en-US" sz="2000" b="0" i="0" dirty="0">
                <a:solidFill>
                  <a:srgbClr val="24292F"/>
                </a:solidFill>
                <a:effectLst/>
                <a:cs typeface="Times New Roman" panose="02020603050405020304" pitchFamily="18" charset="0"/>
              </a:rPr>
              <a:t> et al, 2019)</a:t>
            </a:r>
          </a:p>
          <a:p>
            <a:pPr marL="731520" lvl="1" indent="-457200">
              <a:buFont typeface="+mj-lt"/>
              <a:buAutoNum type="arabicPeriod"/>
            </a:pPr>
            <a:r>
              <a:rPr lang="en-US" sz="2400" b="1" dirty="0" err="1">
                <a:solidFill>
                  <a:schemeClr val="accent2">
                    <a:lumMod val="75000"/>
                  </a:schemeClr>
                </a:solidFill>
                <a:latin typeface="Consolas" panose="020B0609020204030204" pitchFamily="49" charset="0"/>
                <a:cs typeface="Times New Roman" panose="02020603050405020304" pitchFamily="18" charset="0"/>
              </a:rPr>
              <a:t>etwfe</a:t>
            </a:r>
            <a:r>
              <a:rPr lang="en-US" sz="2800" dirty="0">
                <a:solidFill>
                  <a:schemeClr val="tx1"/>
                </a:solidFill>
                <a:latin typeface="Consolas" panose="020B0609020204030204" pitchFamily="49" charset="0"/>
                <a:cs typeface="Times New Roman" panose="02020603050405020304" pitchFamily="18" charset="0"/>
              </a:rPr>
              <a:t> </a:t>
            </a:r>
            <a:r>
              <a:rPr lang="en-US" sz="2000" dirty="0">
                <a:solidFill>
                  <a:schemeClr val="tx1"/>
                </a:solidFill>
                <a:cs typeface="Times New Roman" panose="02020603050405020304" pitchFamily="18" charset="0"/>
              </a:rPr>
              <a:t>(</a:t>
            </a:r>
            <a:r>
              <a:rPr lang="en-US" sz="2000" b="0" i="0" dirty="0">
                <a:solidFill>
                  <a:srgbClr val="24292F"/>
                </a:solidFill>
                <a:effectLst/>
                <a:cs typeface="Times New Roman" panose="02020603050405020304" pitchFamily="18" charset="0"/>
              </a:rPr>
              <a:t>Wooldridge, 2021)</a:t>
            </a:r>
            <a:endParaRPr lang="en-US" sz="2000" dirty="0">
              <a:solidFill>
                <a:schemeClr val="tx1"/>
              </a:solidFill>
              <a:cs typeface="Times New Roman" panose="02020603050405020304" pitchFamily="18" charset="0"/>
            </a:endParaRPr>
          </a:p>
          <a:p>
            <a:pPr lvl="1"/>
            <a:endParaRPr lang="en-US" sz="2400" dirty="0">
              <a:solidFill>
                <a:schemeClr val="tx1"/>
              </a:solidFill>
              <a:cs typeface="Times New Roman" panose="02020603050405020304" pitchFamily="18" charset="0"/>
            </a:endParaRPr>
          </a:p>
          <a:p>
            <a:pPr lvl="1"/>
            <a:r>
              <a:rPr lang="en-US" sz="2400" dirty="0">
                <a:solidFill>
                  <a:schemeClr val="tx1"/>
                </a:solidFill>
                <a:cs typeface="Times New Roman" panose="02020603050405020304" pitchFamily="18" charset="0"/>
              </a:rPr>
              <a:t>Important question to consider: what is our </a:t>
            </a:r>
            <a:r>
              <a:rPr lang="en-US" sz="2400" b="1" dirty="0" err="1">
                <a:solidFill>
                  <a:schemeClr val="accent2">
                    <a:lumMod val="75000"/>
                  </a:schemeClr>
                </a:solidFill>
                <a:cs typeface="Times New Roman" panose="02020603050405020304" pitchFamily="18" charset="0"/>
              </a:rPr>
              <a:t>estimand</a:t>
            </a:r>
            <a:r>
              <a:rPr lang="en-US" sz="2400" dirty="0">
                <a:solidFill>
                  <a:schemeClr val="tx1"/>
                </a:solidFill>
                <a:cs typeface="Times New Roman" panose="02020603050405020304" pitchFamily="18" charset="0"/>
              </a:rPr>
              <a:t>? </a:t>
            </a:r>
          </a:p>
          <a:p>
            <a:pPr lvl="1"/>
            <a:r>
              <a:rPr lang="en-US" sz="2400" dirty="0">
                <a:solidFill>
                  <a:schemeClr val="tx1"/>
                </a:solidFill>
                <a:cs typeface="Times New Roman" panose="02020603050405020304" pitchFamily="18" charset="0"/>
              </a:rPr>
              <a:t>A handy resource: </a:t>
            </a:r>
            <a:r>
              <a:rPr lang="en-US" sz="2400" dirty="0">
                <a:solidFill>
                  <a:schemeClr val="tx1"/>
                </a:solidFill>
                <a:cs typeface="Times New Roman" panose="02020603050405020304" pitchFamily="18" charset="0"/>
                <a:hlinkClick r:id="rId3"/>
              </a:rPr>
              <a:t>https://asjadnaqvi.github.io/DiD/docs/code/06_twfe/</a:t>
            </a:r>
            <a:r>
              <a:rPr lang="en-US" sz="2400" dirty="0">
                <a:solidFill>
                  <a:schemeClr val="tx1"/>
                </a:solidFill>
                <a:cs typeface="Times New Roman" panose="02020603050405020304" pitchFamily="18" charset="0"/>
              </a:rPr>
              <a:t> </a:t>
            </a:r>
          </a:p>
          <a:p>
            <a:pPr lvl="1"/>
            <a:endParaRPr lang="en-US" sz="2400" dirty="0">
              <a:solidFill>
                <a:schemeClr val="tx1"/>
              </a:solidFill>
              <a:cs typeface="Times New Roman" panose="02020603050405020304" pitchFamily="18" charset="0"/>
            </a:endParaRPr>
          </a:p>
        </p:txBody>
      </p:sp>
    </p:spTree>
    <p:extLst>
      <p:ext uri="{BB962C8B-B14F-4D97-AF65-F5344CB8AC3E}">
        <p14:creationId xmlns:p14="http://schemas.microsoft.com/office/powerpoint/2010/main" val="677662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29032" y="365760"/>
            <a:ext cx="5997678" cy="1325562"/>
          </a:xfrm>
        </p:spPr>
        <p:txBody>
          <a:bodyPr>
            <a:normAutofit/>
          </a:bodyPr>
          <a:lstStyle/>
          <a:p>
            <a:r>
              <a:rPr lang="en-US">
                <a:cs typeface="Times New Roman" panose="02020603050405020304" pitchFamily="18" charset="0"/>
              </a:rPr>
              <a:t>Two Way Fixed Effects</a:t>
            </a:r>
            <a:endParaRPr lang="en-US">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60C2BF78-EE5B-49C7-ADD9-58CDBD13E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1211139" y="2005739"/>
            <a:ext cx="6015571" cy="4174398"/>
          </a:xfrm>
        </p:spPr>
        <p:txBody>
          <a:bodyPr>
            <a:normAutofit/>
          </a:bodyPr>
          <a:lstStyle/>
          <a:p>
            <a:r>
              <a:rPr lang="en-US" sz="2400" dirty="0">
                <a:cs typeface="Times New Roman" panose="02020603050405020304" pitchFamily="18" charset="0"/>
              </a:rPr>
              <a:t>Estimates </a:t>
            </a:r>
            <a:r>
              <a:rPr lang="en-US" sz="2400" b="1" dirty="0">
                <a:cs typeface="Times New Roman" panose="02020603050405020304" pitchFamily="18" charset="0"/>
              </a:rPr>
              <a:t>dynamic treatment effects</a:t>
            </a:r>
          </a:p>
          <a:p>
            <a:r>
              <a:rPr lang="en-US" sz="2400" dirty="0">
                <a:cs typeface="Times New Roman" panose="02020603050405020304" pitchFamily="18" charset="0"/>
              </a:rPr>
              <a:t>Lets us pool multiple treated units </a:t>
            </a:r>
            <a:r>
              <a:rPr lang="en-US" sz="2400" i="1" dirty="0">
                <a:cs typeface="Times New Roman" panose="02020603050405020304" pitchFamily="18" charset="0"/>
              </a:rPr>
              <a:t>potentially with differential timing of treatment </a:t>
            </a:r>
            <a:r>
              <a:rPr lang="en-US" sz="2400" dirty="0">
                <a:cs typeface="Times New Roman" panose="02020603050405020304" pitchFamily="18" charset="0"/>
              </a:rPr>
              <a:t>(staggered adoption) </a:t>
            </a:r>
          </a:p>
          <a:p>
            <a:r>
              <a:rPr lang="en-US" sz="2400" dirty="0">
                <a:cs typeface="Times New Roman" panose="02020603050405020304" pitchFamily="18" charset="0"/>
              </a:rPr>
              <a:t>Very commonly used…</a:t>
            </a:r>
            <a:r>
              <a:rPr lang="en-US" sz="2400" b="1" dirty="0">
                <a:solidFill>
                  <a:schemeClr val="accent2">
                    <a:lumMod val="75000"/>
                  </a:schemeClr>
                </a:solidFill>
                <a:cs typeface="Times New Roman" panose="02020603050405020304" pitchFamily="18" charset="0"/>
              </a:rPr>
              <a:t>incorrectly!</a:t>
            </a:r>
            <a:endParaRPr lang="en-US" sz="2400"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p:txBody>
      </p:sp>
      <p:pic>
        <p:nvPicPr>
          <p:cNvPr id="7" name="Picture 6" descr="A person in a suit and tie&#10;&#10;Description automatically generated with medium confidence">
            <a:extLst>
              <a:ext uri="{FF2B5EF4-FFF2-40B4-BE49-F238E27FC236}">
                <a16:creationId xmlns:a16="http://schemas.microsoft.com/office/drawing/2014/main" id="{956678FE-F2E6-30A9-5308-1E94806B547E}"/>
              </a:ext>
            </a:extLst>
          </p:cNvPr>
          <p:cNvPicPr>
            <a:picLocks noChangeAspect="1"/>
          </p:cNvPicPr>
          <p:nvPr/>
        </p:nvPicPr>
        <p:blipFill rotWithShape="1">
          <a:blip r:embed="rId3"/>
          <a:srcRect r="3" b="890"/>
          <a:stretch/>
        </p:blipFill>
        <p:spPr>
          <a:xfrm>
            <a:off x="7538689" y="10"/>
            <a:ext cx="4653311" cy="6857990"/>
          </a:xfrm>
          <a:prstGeom prst="rect">
            <a:avLst/>
          </a:prstGeom>
        </p:spPr>
      </p:pic>
    </p:spTree>
    <p:extLst>
      <p:ext uri="{BB962C8B-B14F-4D97-AF65-F5344CB8AC3E}">
        <p14:creationId xmlns:p14="http://schemas.microsoft.com/office/powerpoint/2010/main" val="1928049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Do I have to run them all? </a:t>
            </a:r>
          </a:p>
        </p:txBody>
      </p:sp>
      <p:sp>
        <p:nvSpPr>
          <p:cNvPr id="3" name="Content Placeholder 2"/>
          <p:cNvSpPr>
            <a:spLocks noGrp="1"/>
          </p:cNvSpPr>
          <p:nvPr>
            <p:ph idx="1"/>
          </p:nvPr>
        </p:nvSpPr>
        <p:spPr>
          <a:xfrm>
            <a:off x="228600" y="1066800"/>
            <a:ext cx="10820400" cy="5141388"/>
          </a:xfrm>
        </p:spPr>
        <p:txBody>
          <a:bodyPr>
            <a:noAutofit/>
          </a:bodyPr>
          <a:lstStyle/>
          <a:p>
            <a:pPr lvl="2"/>
            <a:endParaRPr lang="en-US" sz="2400" dirty="0">
              <a:solidFill>
                <a:schemeClr val="tx1"/>
              </a:solidFill>
              <a:cs typeface="Times New Roman" panose="02020603050405020304" pitchFamily="18" charset="0"/>
            </a:endParaRPr>
          </a:p>
        </p:txBody>
      </p:sp>
      <p:pic>
        <p:nvPicPr>
          <p:cNvPr id="5" name="Picture 4">
            <a:extLst>
              <a:ext uri="{FF2B5EF4-FFF2-40B4-BE49-F238E27FC236}">
                <a16:creationId xmlns:a16="http://schemas.microsoft.com/office/drawing/2014/main" id="{7EE0DFB5-EF3F-920D-7C5B-811EDAC648DB}"/>
              </a:ext>
            </a:extLst>
          </p:cNvPr>
          <p:cNvPicPr>
            <a:picLocks noChangeAspect="1"/>
          </p:cNvPicPr>
          <p:nvPr/>
        </p:nvPicPr>
        <p:blipFill>
          <a:blip r:embed="rId3"/>
          <a:stretch>
            <a:fillRect/>
          </a:stretch>
        </p:blipFill>
        <p:spPr>
          <a:xfrm>
            <a:off x="2667000" y="962232"/>
            <a:ext cx="5943600" cy="5927158"/>
          </a:xfrm>
          <a:prstGeom prst="rect">
            <a:avLst/>
          </a:prstGeom>
        </p:spPr>
      </p:pic>
    </p:spTree>
    <p:extLst>
      <p:ext uri="{BB962C8B-B14F-4D97-AF65-F5344CB8AC3E}">
        <p14:creationId xmlns:p14="http://schemas.microsoft.com/office/powerpoint/2010/main" val="2024810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Do I have to run them all? </a:t>
            </a:r>
          </a:p>
        </p:txBody>
      </p:sp>
      <p:sp>
        <p:nvSpPr>
          <p:cNvPr id="3" name="Content Placeholder 2"/>
          <p:cNvSpPr>
            <a:spLocks noGrp="1"/>
          </p:cNvSpPr>
          <p:nvPr>
            <p:ph idx="1"/>
          </p:nvPr>
        </p:nvSpPr>
        <p:spPr>
          <a:xfrm>
            <a:off x="228600" y="1066800"/>
            <a:ext cx="10820400" cy="5141388"/>
          </a:xfrm>
        </p:spPr>
        <p:txBody>
          <a:bodyPr>
            <a:noAutofit/>
          </a:bodyPr>
          <a:lstStyle/>
          <a:p>
            <a:pPr lvl="2"/>
            <a:endParaRPr lang="en-US" sz="2400" dirty="0">
              <a:solidFill>
                <a:schemeClr val="tx1"/>
              </a:solidFill>
              <a:cs typeface="Times New Roman" panose="02020603050405020304" pitchFamily="18" charset="0"/>
            </a:endParaRPr>
          </a:p>
        </p:txBody>
      </p:sp>
      <p:pic>
        <p:nvPicPr>
          <p:cNvPr id="6" name="Picture 5">
            <a:extLst>
              <a:ext uri="{FF2B5EF4-FFF2-40B4-BE49-F238E27FC236}">
                <a16:creationId xmlns:a16="http://schemas.microsoft.com/office/drawing/2014/main" id="{7C008876-32B8-627A-5E50-C33347C2A938}"/>
              </a:ext>
            </a:extLst>
          </p:cNvPr>
          <p:cNvPicPr>
            <a:picLocks noChangeAspect="1"/>
          </p:cNvPicPr>
          <p:nvPr/>
        </p:nvPicPr>
        <p:blipFill>
          <a:blip r:embed="rId3"/>
          <a:stretch>
            <a:fillRect/>
          </a:stretch>
        </p:blipFill>
        <p:spPr>
          <a:xfrm>
            <a:off x="2667000" y="928473"/>
            <a:ext cx="5943600" cy="6109799"/>
          </a:xfrm>
          <a:prstGeom prst="rect">
            <a:avLst/>
          </a:prstGeom>
        </p:spPr>
      </p:pic>
    </p:spTree>
    <p:extLst>
      <p:ext uri="{BB962C8B-B14F-4D97-AF65-F5344CB8AC3E}">
        <p14:creationId xmlns:p14="http://schemas.microsoft.com/office/powerpoint/2010/main" val="19962928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2209800"/>
            <a:ext cx="9525000" cy="1894362"/>
          </a:xfrm>
        </p:spPr>
        <p:txBody>
          <a:bodyPr>
            <a:normAutofit/>
          </a:bodyPr>
          <a:lstStyle/>
          <a:p>
            <a:r>
              <a:rPr lang="en-US" dirty="0"/>
              <a:t>Health Econometrics I </a:t>
            </a:r>
          </a:p>
        </p:txBody>
      </p:sp>
      <p:sp>
        <p:nvSpPr>
          <p:cNvPr id="3" name="Subtitle 2"/>
          <p:cNvSpPr>
            <a:spLocks noGrp="1"/>
          </p:cNvSpPr>
          <p:nvPr>
            <p:ph type="subTitle" idx="1"/>
          </p:nvPr>
        </p:nvSpPr>
        <p:spPr>
          <a:xfrm>
            <a:off x="2057400" y="4191000"/>
            <a:ext cx="9296400" cy="1981200"/>
          </a:xfrm>
        </p:spPr>
        <p:txBody>
          <a:bodyPr>
            <a:noAutofit/>
          </a:bodyPr>
          <a:lstStyle/>
          <a:p>
            <a:r>
              <a:rPr lang="en-US" sz="2400" dirty="0"/>
              <a:t>Lecture 12: Topics in Research Design</a:t>
            </a:r>
          </a:p>
          <a:p>
            <a:r>
              <a:rPr lang="en-US" sz="2400" dirty="0"/>
              <a:t>December 2, 2022</a:t>
            </a:r>
          </a:p>
          <a:p>
            <a:endParaRPr lang="en-US" sz="2400" dirty="0"/>
          </a:p>
          <a:p>
            <a:r>
              <a:rPr lang="en-US" sz="2400" dirty="0"/>
              <a:t>HAD5744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Framework: Everything is a Remix </a:t>
            </a:r>
            <a:endParaRPr lang="en-US" sz="3600" dirty="0">
              <a:latin typeface="Times New Roman" panose="02020603050405020304" pitchFamily="18" charset="0"/>
              <a:cs typeface="Times New Roman" panose="02020603050405020304" pitchFamily="18" charset="0"/>
            </a:endParaRPr>
          </a:p>
        </p:txBody>
      </p:sp>
      <p:pic>
        <p:nvPicPr>
          <p:cNvPr id="4" name="Online Media 3" title="Everything is a Remix Remastered (2015 HD)">
            <a:hlinkClick r:id="" action="ppaction://media"/>
            <a:extLst>
              <a:ext uri="{FF2B5EF4-FFF2-40B4-BE49-F238E27FC236}">
                <a16:creationId xmlns:a16="http://schemas.microsoft.com/office/drawing/2014/main" id="{E83F5012-EF69-1350-0BA8-D15C740E0A8B}"/>
              </a:ext>
            </a:extLst>
          </p:cNvPr>
          <p:cNvPicPr>
            <a:picLocks noGrp="1" noRot="1" noChangeAspect="1"/>
          </p:cNvPicPr>
          <p:nvPr>
            <p:ph idx="1"/>
            <a:videoFile r:link="rId1"/>
          </p:nvPr>
        </p:nvPicPr>
        <p:blipFill>
          <a:blip r:embed="rId4"/>
          <a:stretch>
            <a:fillRect/>
          </a:stretch>
        </p:blipFill>
        <p:spPr>
          <a:xfrm>
            <a:off x="1566862" y="1066800"/>
            <a:ext cx="9101138" cy="5141913"/>
          </a:xfrm>
          <a:prstGeom prst="rect">
            <a:avLst/>
          </a:prstGeom>
        </p:spPr>
      </p:pic>
    </p:spTree>
    <p:extLst>
      <p:ext uri="{BB962C8B-B14F-4D97-AF65-F5344CB8AC3E}">
        <p14:creationId xmlns:p14="http://schemas.microsoft.com/office/powerpoint/2010/main" val="225203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290" y="640080"/>
            <a:ext cx="5997678" cy="731520"/>
          </a:xfrm>
        </p:spPr>
        <p:txBody>
          <a:bodyPr anchor="t">
            <a:normAutofit/>
          </a:bodyPr>
          <a:lstStyle/>
          <a:p>
            <a:r>
              <a:rPr lang="en-US" dirty="0">
                <a:cs typeface="Times New Roman" panose="02020603050405020304" pitchFamily="18" charset="0"/>
              </a:rPr>
              <a:t>Everything is a Remix </a:t>
            </a:r>
            <a:endParaRPr lang="en-US" dirty="0">
              <a:latin typeface="Times New Roman" panose="02020603050405020304" pitchFamily="18" charset="0"/>
              <a:cs typeface="Times New Roman" panose="02020603050405020304" pitchFamily="18" charset="0"/>
            </a:endParaRPr>
          </a:p>
        </p:txBody>
      </p:sp>
      <p:pic>
        <p:nvPicPr>
          <p:cNvPr id="1026" name="Picture 2" descr="A close-up of some books&#10;&#10;Description automatically generated with medium confidence">
            <a:extLst>
              <a:ext uri="{FF2B5EF4-FFF2-40B4-BE49-F238E27FC236}">
                <a16:creationId xmlns:a16="http://schemas.microsoft.com/office/drawing/2014/main" id="{4F5E2BCF-E4C5-2A71-2347-43F8B83AF31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 b="7199"/>
          <a:stretch/>
        </p:blipFill>
        <p:spPr bwMode="auto">
          <a:xfrm>
            <a:off x="633999" y="640080"/>
            <a:ext cx="4019312" cy="558810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A4FC96C4-10B6-0513-4610-7A39F2B30BC8}"/>
              </a:ext>
            </a:extLst>
          </p:cNvPr>
          <p:cNvSpPr>
            <a:spLocks noGrp="1"/>
          </p:cNvSpPr>
          <p:nvPr>
            <p:ph idx="1"/>
          </p:nvPr>
        </p:nvSpPr>
        <p:spPr>
          <a:xfrm>
            <a:off x="4965290" y="1371600"/>
            <a:ext cx="6015571" cy="4808537"/>
          </a:xfrm>
        </p:spPr>
        <p:txBody>
          <a:bodyPr>
            <a:normAutofit fontScale="92500"/>
          </a:bodyPr>
          <a:lstStyle/>
          <a:p>
            <a:r>
              <a:rPr lang="en-CA" sz="2200" dirty="0"/>
              <a:t>Read lots of research!</a:t>
            </a:r>
          </a:p>
          <a:p>
            <a:pPr lvl="1"/>
            <a:r>
              <a:rPr lang="en-CA" sz="2200" dirty="0"/>
              <a:t>Can even copy language of authors, journals, etc. </a:t>
            </a:r>
          </a:p>
          <a:p>
            <a:pPr lvl="1"/>
            <a:r>
              <a:rPr lang="en-CA" sz="2200" dirty="0"/>
              <a:t>Important signaling + helps refine your research for your audience</a:t>
            </a:r>
          </a:p>
          <a:p>
            <a:pPr lvl="1"/>
            <a:r>
              <a:rPr lang="en-CA" sz="2200" dirty="0"/>
              <a:t>Sign up for journal </a:t>
            </a:r>
            <a:r>
              <a:rPr lang="en-CA" sz="2200" dirty="0" err="1"/>
              <a:t>eTOCs</a:t>
            </a:r>
            <a:r>
              <a:rPr lang="en-CA" sz="2200" dirty="0"/>
              <a:t>: </a:t>
            </a:r>
            <a:r>
              <a:rPr lang="en-CA" sz="2200" i="1" dirty="0"/>
              <a:t>JHE, HE, Health Affairs</a:t>
            </a:r>
          </a:p>
          <a:p>
            <a:r>
              <a:rPr lang="en-CA" sz="2200" dirty="0"/>
              <a:t>But don’t read just research! </a:t>
            </a:r>
          </a:p>
          <a:p>
            <a:pPr lvl="1"/>
            <a:r>
              <a:rPr lang="en-CA" sz="2200" dirty="0"/>
              <a:t>Some good health newsletters: </a:t>
            </a:r>
          </a:p>
          <a:p>
            <a:pPr lvl="1"/>
            <a:r>
              <a:rPr lang="en-CA" sz="2200">
                <a:hlinkClick r:id="rId4"/>
              </a:rPr>
              <a:t>Hospitalogy</a:t>
            </a:r>
            <a:r>
              <a:rPr lang="en-CA" sz="2200"/>
              <a:t> </a:t>
            </a:r>
            <a:endParaRPr lang="en-CA" sz="2200" dirty="0"/>
          </a:p>
          <a:p>
            <a:pPr lvl="1"/>
            <a:r>
              <a:rPr lang="en-CA" sz="2200" dirty="0"/>
              <a:t>News: </a:t>
            </a:r>
            <a:r>
              <a:rPr lang="en-CA" sz="2200" dirty="0">
                <a:hlinkClick r:id="rId5"/>
              </a:rPr>
              <a:t>Healthcare Global</a:t>
            </a:r>
            <a:r>
              <a:rPr lang="en-CA" sz="2200" dirty="0"/>
              <a:t>, </a:t>
            </a:r>
            <a:r>
              <a:rPr lang="en-CA" sz="2200" dirty="0">
                <a:hlinkClick r:id="rId6"/>
              </a:rPr>
              <a:t>Healthcare Dive</a:t>
            </a:r>
            <a:r>
              <a:rPr lang="en-CA" sz="2200" dirty="0"/>
              <a:t>, </a:t>
            </a:r>
            <a:r>
              <a:rPr lang="en-CA" sz="2200" dirty="0">
                <a:hlinkClick r:id="rId7"/>
              </a:rPr>
              <a:t>Axios Vitals (US)</a:t>
            </a:r>
            <a:endParaRPr lang="en-CA" sz="2200" dirty="0"/>
          </a:p>
          <a:p>
            <a:pPr lvl="1"/>
            <a:r>
              <a:rPr lang="en-CA" sz="2200" dirty="0" err="1">
                <a:solidFill>
                  <a:schemeClr val="tx1"/>
                </a:solidFill>
              </a:rPr>
              <a:t>Substacks</a:t>
            </a:r>
            <a:r>
              <a:rPr lang="en-CA" sz="2200" dirty="0">
                <a:solidFill>
                  <a:schemeClr val="tx1"/>
                </a:solidFill>
              </a:rPr>
              <a:t>: </a:t>
            </a:r>
            <a:r>
              <a:rPr lang="en-CA" sz="2200" dirty="0">
                <a:hlinkClick r:id="rId8"/>
              </a:rPr>
              <a:t>Vital Signs</a:t>
            </a:r>
            <a:r>
              <a:rPr lang="en-CA" sz="2200" dirty="0"/>
              <a:t>, </a:t>
            </a:r>
            <a:r>
              <a:rPr lang="en-CA" sz="2200" dirty="0">
                <a:hlinkClick r:id="rId9"/>
              </a:rPr>
              <a:t>Waiting Room</a:t>
            </a:r>
            <a:r>
              <a:rPr lang="en-CA" sz="2200" dirty="0"/>
              <a:t>, </a:t>
            </a:r>
            <a:r>
              <a:rPr lang="en-CA" sz="2200" dirty="0">
                <a:hlinkClick r:id="rId10"/>
              </a:rPr>
              <a:t>Margins of Medicine</a:t>
            </a:r>
            <a:endParaRPr lang="en-CA" sz="2200" dirty="0"/>
          </a:p>
          <a:p>
            <a:r>
              <a:rPr lang="en-CA" sz="2200" dirty="0"/>
              <a:t>Copy, combine, transform</a:t>
            </a:r>
          </a:p>
          <a:p>
            <a:endParaRPr lang="en-CA" dirty="0"/>
          </a:p>
        </p:txBody>
      </p:sp>
    </p:spTree>
    <p:extLst>
      <p:ext uri="{BB962C8B-B14F-4D97-AF65-F5344CB8AC3E}">
        <p14:creationId xmlns:p14="http://schemas.microsoft.com/office/powerpoint/2010/main" val="25946521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What are we Estimating?</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3809244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What is Long COVID?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pPr marL="514350" indent="-514350">
              <a:buFont typeface="+mj-lt"/>
              <a:buAutoNum type="arabicPeriod"/>
            </a:pPr>
            <a:endParaRPr lang="en-US" sz="2800" b="1" dirty="0">
              <a:solidFill>
                <a:schemeClr val="accent3">
                  <a:lumMod val="50000"/>
                </a:schemeClr>
              </a:solidFill>
              <a:cs typeface="Times New Roman" panose="02020603050405020304" pitchFamily="18" charset="0"/>
            </a:endParaRPr>
          </a:p>
        </p:txBody>
      </p:sp>
      <p:pic>
        <p:nvPicPr>
          <p:cNvPr id="1026" name="Picture 2" descr="Image">
            <a:extLst>
              <a:ext uri="{FF2B5EF4-FFF2-40B4-BE49-F238E27FC236}">
                <a16:creationId xmlns:a16="http://schemas.microsoft.com/office/drawing/2014/main" id="{DE282BD3-F205-38C4-ED0E-6586AA185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61" y="1066801"/>
            <a:ext cx="10308890" cy="5222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514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What is Long COVID?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pPr marL="0" indent="0">
              <a:buNone/>
            </a:pPr>
            <a:r>
              <a:rPr lang="en-US" sz="2400" b="1" dirty="0">
                <a:cs typeface="Times New Roman" panose="02020603050405020304" pitchFamily="18" charset="0"/>
              </a:rPr>
              <a:t>This study: </a:t>
            </a:r>
          </a:p>
          <a:p>
            <a:pPr marL="457200" indent="-457200">
              <a:buFont typeface="+mj-lt"/>
              <a:buAutoNum type="arabicPeriod"/>
            </a:pPr>
            <a:r>
              <a:rPr lang="en-US" sz="2400" dirty="0">
                <a:cs typeface="Times New Roman" panose="02020603050405020304" pitchFamily="18" charset="0"/>
              </a:rPr>
              <a:t>Large retrospective study (236,000 people who had COVID)</a:t>
            </a:r>
          </a:p>
          <a:p>
            <a:pPr marL="457200" indent="-457200">
              <a:buFont typeface="+mj-lt"/>
              <a:buAutoNum type="arabicPeriod"/>
            </a:pPr>
            <a:r>
              <a:rPr lang="en-US" sz="2400" dirty="0">
                <a:cs typeface="Times New Roman" panose="02020603050405020304" pitchFamily="18" charset="0"/>
              </a:rPr>
              <a:t>Looks at psychological/neurological symptoms post-COVID infection</a:t>
            </a:r>
          </a:p>
          <a:p>
            <a:pPr lvl="1"/>
            <a:r>
              <a:rPr lang="en-US" sz="2200" dirty="0">
                <a:cs typeface="Times New Roman" panose="02020603050405020304" pitchFamily="18" charset="0"/>
              </a:rPr>
              <a:t>Intracranial </a:t>
            </a:r>
            <a:r>
              <a:rPr lang="en-US" sz="2200" dirty="0" err="1">
                <a:cs typeface="Times New Roman" panose="02020603050405020304" pitchFamily="18" charset="0"/>
              </a:rPr>
              <a:t>haemorrhage</a:t>
            </a:r>
            <a:endParaRPr lang="en-US" sz="2200" dirty="0">
              <a:cs typeface="Times New Roman" panose="02020603050405020304" pitchFamily="18" charset="0"/>
            </a:endParaRPr>
          </a:p>
          <a:p>
            <a:pPr lvl="1"/>
            <a:r>
              <a:rPr lang="en-US" sz="2200" dirty="0" err="1">
                <a:cs typeface="Times New Roman" panose="02020603050405020304" pitchFamily="18" charset="0"/>
              </a:rPr>
              <a:t>Ischaemic</a:t>
            </a:r>
            <a:r>
              <a:rPr lang="en-US" sz="2200" dirty="0">
                <a:cs typeface="Times New Roman" panose="02020603050405020304" pitchFamily="18" charset="0"/>
              </a:rPr>
              <a:t> stroke</a:t>
            </a:r>
          </a:p>
          <a:p>
            <a:pPr lvl="1"/>
            <a:r>
              <a:rPr lang="en-US" sz="2200" dirty="0">
                <a:cs typeface="Times New Roman" panose="02020603050405020304" pitchFamily="18" charset="0"/>
              </a:rPr>
              <a:t>Parkinsonism</a:t>
            </a:r>
          </a:p>
          <a:p>
            <a:pPr lvl="1"/>
            <a:r>
              <a:rPr lang="en-US" sz="2200" dirty="0">
                <a:cs typeface="Times New Roman" panose="02020603050405020304" pitchFamily="18" charset="0"/>
              </a:rPr>
              <a:t>Guillain-Barré syndrome </a:t>
            </a:r>
          </a:p>
          <a:p>
            <a:pPr lvl="1"/>
            <a:r>
              <a:rPr lang="en-US" sz="2200" dirty="0">
                <a:cs typeface="Times New Roman" panose="02020603050405020304" pitchFamily="18" charset="0"/>
              </a:rPr>
              <a:t>Dementia</a:t>
            </a:r>
          </a:p>
          <a:p>
            <a:pPr lvl="1"/>
            <a:r>
              <a:rPr lang="en-US" sz="2200" dirty="0">
                <a:cs typeface="Times New Roman" panose="02020603050405020304" pitchFamily="18" charset="0"/>
              </a:rPr>
              <a:t>Psychotic, mood, and anxiety disorders</a:t>
            </a:r>
          </a:p>
          <a:p>
            <a:pPr lvl="1"/>
            <a:r>
              <a:rPr lang="en-US" sz="2200" dirty="0">
                <a:cs typeface="Times New Roman" panose="02020603050405020304" pitchFamily="18" charset="0"/>
              </a:rPr>
              <a:t>Substance use disorder</a:t>
            </a:r>
          </a:p>
          <a:p>
            <a:pPr lvl="1"/>
            <a:r>
              <a:rPr lang="en-US" sz="2200" dirty="0">
                <a:cs typeface="Times New Roman" panose="02020603050405020304" pitchFamily="18" charset="0"/>
              </a:rPr>
              <a:t>Etc. </a:t>
            </a:r>
            <a:endParaRPr lang="en-US" sz="2400" dirty="0">
              <a:cs typeface="Times New Roman" panose="02020603050405020304" pitchFamily="18" charset="0"/>
            </a:endParaRPr>
          </a:p>
        </p:txBody>
      </p:sp>
    </p:spTree>
    <p:extLst>
      <p:ext uri="{BB962C8B-B14F-4D97-AF65-F5344CB8AC3E}">
        <p14:creationId xmlns:p14="http://schemas.microsoft.com/office/powerpoint/2010/main" val="603145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What is Long COVID?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pPr marL="0" indent="0">
              <a:buNone/>
            </a:pPr>
            <a:r>
              <a:rPr lang="en-US" sz="2400" b="1" dirty="0">
                <a:cs typeface="Times New Roman" panose="02020603050405020304" pitchFamily="18" charset="0"/>
              </a:rPr>
              <a:t>This study: </a:t>
            </a:r>
          </a:p>
          <a:p>
            <a:pPr marL="457200" indent="-457200">
              <a:buFont typeface="+mj-lt"/>
              <a:buAutoNum type="arabicPeriod"/>
            </a:pPr>
            <a:r>
              <a:rPr lang="en-US" sz="2400" dirty="0">
                <a:cs typeface="Times New Roman" panose="02020603050405020304" pitchFamily="18" charset="0"/>
              </a:rPr>
              <a:t>Large retrospective study (236,000 people who had COVID)</a:t>
            </a:r>
          </a:p>
          <a:p>
            <a:pPr marL="457200" indent="-457200">
              <a:buFont typeface="+mj-lt"/>
              <a:buAutoNum type="arabicPeriod"/>
            </a:pPr>
            <a:r>
              <a:rPr lang="en-US" sz="2400" dirty="0">
                <a:cs typeface="Times New Roman" panose="02020603050405020304" pitchFamily="18" charset="0"/>
              </a:rPr>
              <a:t>Looks at psychological/neurological symptoms post-COVID infection</a:t>
            </a:r>
          </a:p>
          <a:p>
            <a:pPr marL="457200" indent="-457200">
              <a:buFont typeface="+mj-lt"/>
              <a:buAutoNum type="arabicPeriod"/>
            </a:pPr>
            <a:r>
              <a:rPr lang="en-US" sz="2400" dirty="0">
                <a:cs typeface="Times New Roman" panose="02020603050405020304" pitchFamily="18" charset="0"/>
              </a:rPr>
              <a:t>Matching study between cohorts </a:t>
            </a:r>
          </a:p>
        </p:txBody>
      </p:sp>
    </p:spTree>
    <p:extLst>
      <p:ext uri="{BB962C8B-B14F-4D97-AF65-F5344CB8AC3E}">
        <p14:creationId xmlns:p14="http://schemas.microsoft.com/office/powerpoint/2010/main" val="3420861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What is Long COVID?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pPr marL="0" indent="0">
                  <a:buNone/>
                </a:pPr>
                <a:r>
                  <a:rPr lang="en-US" sz="2400" b="1" dirty="0">
                    <a:cs typeface="Times New Roman" panose="02020603050405020304" pitchFamily="18" charset="0"/>
                  </a:rPr>
                  <a:t>This study: </a:t>
                </a:r>
              </a:p>
              <a:p>
                <a:pPr marL="457200" indent="-457200">
                  <a:buFont typeface="+mj-lt"/>
                  <a:buAutoNum type="arabicPeriod"/>
                </a:pPr>
                <a:r>
                  <a:rPr lang="en-US" sz="2400" dirty="0">
                    <a:cs typeface="Times New Roman" panose="02020603050405020304" pitchFamily="18" charset="0"/>
                  </a:rPr>
                  <a:t>Large retrospective study (236,000 people who had COVID)</a:t>
                </a:r>
              </a:p>
              <a:p>
                <a:pPr marL="457200" indent="-457200">
                  <a:buFont typeface="+mj-lt"/>
                  <a:buAutoNum type="arabicPeriod"/>
                </a:pPr>
                <a:r>
                  <a:rPr lang="en-US" sz="2400" dirty="0">
                    <a:cs typeface="Times New Roman" panose="02020603050405020304" pitchFamily="18" charset="0"/>
                  </a:rPr>
                  <a:t>Looks at psychological/neurological symptoms post-COVID infection</a:t>
                </a:r>
              </a:p>
              <a:p>
                <a:pPr marL="457200" indent="-457200">
                  <a:buFont typeface="+mj-lt"/>
                  <a:buAutoNum type="arabicPeriod"/>
                </a:pPr>
                <a:r>
                  <a:rPr lang="en-US" sz="2400" dirty="0">
                    <a:cs typeface="Times New Roman" panose="02020603050405020304" pitchFamily="18" charset="0"/>
                  </a:rPr>
                  <a:t>Matching study between cohorts </a:t>
                </a:r>
              </a:p>
              <a:p>
                <a:pPr marL="457200" indent="-457200">
                  <a:buFont typeface="+mj-lt"/>
                  <a:buAutoNum type="arabicPeriod"/>
                </a:pPr>
                <a:r>
                  <a:rPr lang="en-US" sz="2400" dirty="0">
                    <a:cs typeface="Times New Roman" panose="02020603050405020304" pitchFamily="18" charset="0"/>
                  </a:rPr>
                  <a:t>Main findings: 34% of people with COVID had at least one symptom</a:t>
                </a:r>
              </a:p>
              <a:p>
                <a:pPr lvl="1"/>
                <a:r>
                  <a:rPr lang="en-US" sz="2200" dirty="0">
                    <a:cs typeface="Times New Roman" panose="02020603050405020304" pitchFamily="18" charset="0"/>
                  </a:rPr>
                  <a:t>So what is this probability? Is it </a:t>
                </a:r>
                <a14:m>
                  <m:oMath xmlns:m="http://schemas.openxmlformats.org/officeDocument/2006/math">
                    <m:r>
                      <a:rPr lang="en-CA" sz="2200" b="0" i="1" smtClean="0">
                        <a:latin typeface="Cambria Math" panose="02040503050406030204" pitchFamily="18" charset="0"/>
                        <a:cs typeface="Times New Roman" panose="02020603050405020304" pitchFamily="18" charset="0"/>
                      </a:rPr>
                      <m:t>𝑃</m:t>
                    </m:r>
                    <m:d>
                      <m:dPr>
                        <m:ctrlPr>
                          <a:rPr lang="en-CA" sz="2200" b="0" i="1" smtClean="0">
                            <a:latin typeface="Cambria Math" panose="02040503050406030204" pitchFamily="18" charset="0"/>
                            <a:cs typeface="Times New Roman" panose="02020603050405020304" pitchFamily="18" charset="0"/>
                          </a:rPr>
                        </m:ctrlPr>
                      </m:dPr>
                      <m:e>
                        <m:r>
                          <a:rPr lang="en-CA" sz="2200" b="0" i="1" smtClean="0">
                            <a:latin typeface="Cambria Math" panose="02040503050406030204" pitchFamily="18" charset="0"/>
                            <a:cs typeface="Times New Roman" panose="02020603050405020304" pitchFamily="18" charset="0"/>
                          </a:rPr>
                          <m:t>𝑙𝑜𝑛𝑔</m:t>
                        </m:r>
                        <m:r>
                          <a:rPr lang="en-CA" sz="2200" b="0" i="1" smtClean="0">
                            <a:latin typeface="Cambria Math" panose="02040503050406030204" pitchFamily="18" charset="0"/>
                            <a:cs typeface="Times New Roman" panose="02020603050405020304" pitchFamily="18" charset="0"/>
                          </a:rPr>
                          <m:t> </m:t>
                        </m:r>
                        <m:r>
                          <a:rPr lang="en-CA" sz="2200" b="0" i="1" smtClean="0">
                            <a:latin typeface="Cambria Math" panose="02040503050406030204" pitchFamily="18" charset="0"/>
                            <a:cs typeface="Times New Roman" panose="02020603050405020304" pitchFamily="18" charset="0"/>
                          </a:rPr>
                          <m:t>𝐶𝑂𝑉𝐼𝐷</m:t>
                        </m:r>
                      </m:e>
                      <m:e>
                        <m:r>
                          <a:rPr lang="en-CA" sz="2200" b="0" i="1" smtClean="0">
                            <a:latin typeface="Cambria Math" panose="02040503050406030204" pitchFamily="18" charset="0"/>
                            <a:cs typeface="Times New Roman" panose="02020603050405020304" pitchFamily="18" charset="0"/>
                          </a:rPr>
                          <m:t>𝐶𝑂𝑉𝐼𝐷</m:t>
                        </m:r>
                        <m:r>
                          <a:rPr lang="en-CA" sz="2200" b="0" i="1" smtClean="0">
                            <a:latin typeface="Cambria Math" panose="02040503050406030204" pitchFamily="18" charset="0"/>
                            <a:cs typeface="Times New Roman" panose="02020603050405020304" pitchFamily="18" charset="0"/>
                          </a:rPr>
                          <m:t> </m:t>
                        </m:r>
                        <m:r>
                          <a:rPr lang="en-CA" sz="2200" b="0" i="1" smtClean="0">
                            <a:latin typeface="Cambria Math" panose="02040503050406030204" pitchFamily="18" charset="0"/>
                            <a:cs typeface="Times New Roman" panose="02020603050405020304" pitchFamily="18" charset="0"/>
                          </a:rPr>
                          <m:t>𝑖𝑛𝑓𝑒𝑐𝑡𝑖𝑜𝑛</m:t>
                        </m:r>
                      </m:e>
                    </m:d>
                    <m:r>
                      <a:rPr lang="en-CA" sz="2200" b="0" i="1" smtClean="0">
                        <a:latin typeface="Cambria Math" panose="02040503050406030204" pitchFamily="18" charset="0"/>
                        <a:cs typeface="Times New Roman" panose="02020603050405020304" pitchFamily="18" charset="0"/>
                      </a:rPr>
                      <m:t>?</m:t>
                    </m:r>
                  </m:oMath>
                </a14:m>
                <a:endParaRPr lang="en-US" sz="2200" dirty="0">
                  <a:cs typeface="Times New Roman" panose="02020603050405020304" pitchFamily="18" charset="0"/>
                </a:endParaRPr>
              </a:p>
              <a:p>
                <a:pPr lvl="1"/>
                <a:endParaRPr lang="en-US" sz="22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CA">
                    <a:noFill/>
                  </a:rPr>
                  <a:t> </a:t>
                </a:r>
              </a:p>
            </p:txBody>
          </p:sp>
        </mc:Fallback>
      </mc:AlternateContent>
    </p:spTree>
    <p:extLst>
      <p:ext uri="{BB962C8B-B14F-4D97-AF65-F5344CB8AC3E}">
        <p14:creationId xmlns:p14="http://schemas.microsoft.com/office/powerpoint/2010/main" val="3331739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Session Outline: Hour 1</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pPr marL="514350" indent="-514350">
              <a:buFont typeface="+mj-lt"/>
              <a:buAutoNum type="arabicPeriod"/>
            </a:pPr>
            <a:r>
              <a:rPr lang="en-US" sz="2800" dirty="0">
                <a:solidFill>
                  <a:schemeClr val="accent3">
                    <a:lumMod val="50000"/>
                  </a:schemeClr>
                </a:solidFill>
                <a:cs typeface="Times New Roman" panose="02020603050405020304" pitchFamily="18" charset="0"/>
              </a:rPr>
              <a:t>Contamination in TWFE </a:t>
            </a:r>
          </a:p>
          <a:p>
            <a:pPr marL="514350" indent="-514350">
              <a:buFont typeface="+mj-lt"/>
              <a:buAutoNum type="arabicPeriod"/>
            </a:pPr>
            <a:r>
              <a:rPr lang="en-US" sz="2800" dirty="0">
                <a:solidFill>
                  <a:schemeClr val="accent3">
                    <a:lumMod val="50000"/>
                  </a:schemeClr>
                </a:solidFill>
                <a:cs typeface="Times New Roman" panose="02020603050405020304" pitchFamily="18" charset="0"/>
              </a:rPr>
              <a:t>Goodman-Bacon Decomposition</a:t>
            </a:r>
          </a:p>
          <a:p>
            <a:pPr marL="514350" indent="-514350">
              <a:buFont typeface="+mj-lt"/>
              <a:buAutoNum type="arabicPeriod"/>
            </a:pPr>
            <a:r>
              <a:rPr lang="en-US" sz="2800" dirty="0">
                <a:solidFill>
                  <a:schemeClr val="accent3">
                    <a:lumMod val="50000"/>
                  </a:schemeClr>
                </a:solidFill>
                <a:cs typeface="Times New Roman" panose="02020603050405020304" pitchFamily="18" charset="0"/>
              </a:rPr>
              <a:t>Robust Estimators</a:t>
            </a:r>
          </a:p>
          <a:p>
            <a:pPr marL="514350" indent="-514350">
              <a:buFont typeface="+mj-lt"/>
              <a:buAutoNum type="arabicPeriod"/>
            </a:pPr>
            <a:r>
              <a:rPr lang="en-US" sz="2800" dirty="0">
                <a:solidFill>
                  <a:schemeClr val="accent3">
                    <a:lumMod val="50000"/>
                  </a:schemeClr>
                </a:solidFill>
                <a:cs typeface="Times New Roman" panose="02020603050405020304" pitchFamily="18" charset="0"/>
              </a:rPr>
              <a:t>Alternative Frameworks</a:t>
            </a:r>
          </a:p>
        </p:txBody>
      </p:sp>
    </p:spTree>
    <p:extLst>
      <p:ext uri="{BB962C8B-B14F-4D97-AF65-F5344CB8AC3E}">
        <p14:creationId xmlns:p14="http://schemas.microsoft.com/office/powerpoint/2010/main" val="2049919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What is Long COVID? </a:t>
            </a:r>
            <a:endParaRPr lang="en-US" sz="3600" dirty="0">
              <a:latin typeface="Times New Roman" panose="02020603050405020304" pitchFamily="18" charset="0"/>
              <a:cs typeface="Times New Roman" panose="02020603050405020304" pitchFamily="18" charset="0"/>
            </a:endParaRPr>
          </a:p>
        </p:txBody>
      </p:sp>
      <p:pic>
        <p:nvPicPr>
          <p:cNvPr id="2050" name="Picture 2" descr="Image">
            <a:extLst>
              <a:ext uri="{FF2B5EF4-FFF2-40B4-BE49-F238E27FC236}">
                <a16:creationId xmlns:a16="http://schemas.microsoft.com/office/drawing/2014/main" id="{A930BD20-80CC-741A-5BB6-677C0125625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1000" y="989911"/>
            <a:ext cx="7162800" cy="5540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972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What is Long COVID? </a:t>
            </a:r>
            <a:endParaRPr lang="en-US" sz="3600" dirty="0">
              <a:latin typeface="Times New Roman" panose="02020603050405020304" pitchFamily="18" charset="0"/>
              <a:cs typeface="Times New Roman" panose="02020603050405020304" pitchFamily="18" charset="0"/>
            </a:endParaRPr>
          </a:p>
        </p:txBody>
      </p:sp>
      <p:pic>
        <p:nvPicPr>
          <p:cNvPr id="2050" name="Picture 2" descr="Image">
            <a:extLst>
              <a:ext uri="{FF2B5EF4-FFF2-40B4-BE49-F238E27FC236}">
                <a16:creationId xmlns:a16="http://schemas.microsoft.com/office/drawing/2014/main" id="{A930BD20-80CC-741A-5BB6-677C0125625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1000" y="989911"/>
            <a:ext cx="7162800" cy="55406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86D911F-9E38-8CCF-64D3-5216B3C56CB7}"/>
                  </a:ext>
                </a:extLst>
              </p:cNvPr>
              <p:cNvSpPr txBox="1"/>
              <p:nvPr/>
            </p:nvSpPr>
            <p:spPr>
              <a:xfrm>
                <a:off x="7543800" y="962232"/>
                <a:ext cx="3505200" cy="3046988"/>
              </a:xfrm>
              <a:prstGeom prst="rect">
                <a:avLst/>
              </a:prstGeom>
              <a:noFill/>
            </p:spPr>
            <p:txBody>
              <a:bodyPr wrap="square" rtlCol="0">
                <a:spAutoFit/>
              </a:bodyPr>
              <a:lstStyle/>
              <a:p>
                <a:r>
                  <a:rPr lang="en-CA" sz="2400" dirty="0">
                    <a:latin typeface="Times New Roman" panose="02020603050405020304" pitchFamily="18" charset="0"/>
                    <a:cs typeface="Times New Roman" panose="02020603050405020304" pitchFamily="18" charset="0"/>
                  </a:rPr>
                  <a:t>But this conflates: </a:t>
                </a:r>
              </a:p>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Exacerbations of existing disease</a:t>
                </a:r>
              </a:p>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New diagnoses</a:t>
                </a:r>
              </a:p>
              <a:p>
                <a:pPr marL="285750" indent="-28575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Look at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𝑦</m:t>
                    </m:r>
                  </m:oMath>
                </a14:m>
                <a:r>
                  <a:rPr lang="en-CA" sz="2400" dirty="0">
                    <a:latin typeface="Times New Roman" panose="02020603050405020304" pitchFamily="18" charset="0"/>
                    <a:cs typeface="Times New Roman" panose="02020603050405020304" pitchFamily="18" charset="0"/>
                  </a:rPr>
                  <a:t>-axes: almost all of the effect is from mental health conditions!</a:t>
                </a:r>
              </a:p>
            </p:txBody>
          </p:sp>
        </mc:Choice>
        <mc:Fallback xmlns="">
          <p:sp>
            <p:nvSpPr>
              <p:cNvPr id="3" name="TextBox 2">
                <a:extLst>
                  <a:ext uri="{FF2B5EF4-FFF2-40B4-BE49-F238E27FC236}">
                    <a16:creationId xmlns:a16="http://schemas.microsoft.com/office/drawing/2014/main" id="{B86D911F-9E38-8CCF-64D3-5216B3C56CB7}"/>
                  </a:ext>
                </a:extLst>
              </p:cNvPr>
              <p:cNvSpPr txBox="1">
                <a:spLocks noRot="1" noChangeAspect="1" noMove="1" noResize="1" noEditPoints="1" noAdjustHandles="1" noChangeArrowheads="1" noChangeShapeType="1" noTextEdit="1"/>
              </p:cNvSpPr>
              <p:nvPr/>
            </p:nvSpPr>
            <p:spPr>
              <a:xfrm>
                <a:off x="7543800" y="962232"/>
                <a:ext cx="3505200" cy="3046988"/>
              </a:xfrm>
              <a:prstGeom prst="rect">
                <a:avLst/>
              </a:prstGeom>
              <a:blipFill>
                <a:blip r:embed="rId4"/>
                <a:stretch>
                  <a:fillRect l="-2783" t="-1600" b="-3600"/>
                </a:stretch>
              </a:blipFill>
            </p:spPr>
            <p:txBody>
              <a:bodyPr/>
              <a:lstStyle/>
              <a:p>
                <a:r>
                  <a:rPr lang="en-CA">
                    <a:noFill/>
                  </a:rPr>
                  <a:t> </a:t>
                </a:r>
              </a:p>
            </p:txBody>
          </p:sp>
        </mc:Fallback>
      </mc:AlternateContent>
      <p:sp>
        <p:nvSpPr>
          <p:cNvPr id="4" name="Oval 3">
            <a:extLst>
              <a:ext uri="{FF2B5EF4-FFF2-40B4-BE49-F238E27FC236}">
                <a16:creationId xmlns:a16="http://schemas.microsoft.com/office/drawing/2014/main" id="{595EA88D-C6C3-A998-B136-4441DAB820E4}"/>
              </a:ext>
            </a:extLst>
          </p:cNvPr>
          <p:cNvSpPr/>
          <p:nvPr/>
        </p:nvSpPr>
        <p:spPr>
          <a:xfrm>
            <a:off x="4876800" y="3398460"/>
            <a:ext cx="2895600" cy="2362200"/>
          </a:xfrm>
          <a:prstGeom prst="ellipse">
            <a:avLst/>
          </a:pr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96713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What is Long COVID?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6CFFBE84-BB1B-1B55-C3E4-6C830970DFBA}"/>
              </a:ext>
            </a:extLst>
          </p:cNvPr>
          <p:cNvSpPr>
            <a:spLocks noGrp="1"/>
          </p:cNvSpPr>
          <p:nvPr>
            <p:ph idx="1"/>
          </p:nvPr>
        </p:nvSpPr>
        <p:spPr>
          <a:xfrm>
            <a:off x="639416" y="962232"/>
            <a:ext cx="9217816" cy="5217905"/>
          </a:xfrm>
        </p:spPr>
        <p:txBody>
          <a:bodyPr>
            <a:normAutofit/>
          </a:bodyPr>
          <a:lstStyle/>
          <a:p>
            <a:pPr marL="0" indent="0">
              <a:buNone/>
            </a:pPr>
            <a:r>
              <a:rPr lang="en-CA" sz="2400" dirty="0"/>
              <a:t>What’s the DAG here? </a:t>
            </a:r>
          </a:p>
          <a:p>
            <a:endParaRPr lang="en-CA" sz="2400" dirty="0"/>
          </a:p>
          <a:p>
            <a:endParaRPr lang="en-CA" sz="2400" dirty="0"/>
          </a:p>
          <a:p>
            <a:endParaRPr lang="en-CA" sz="2400" dirty="0"/>
          </a:p>
          <a:p>
            <a:endParaRPr lang="en-CA" sz="2400" dirty="0"/>
          </a:p>
          <a:p>
            <a:r>
              <a:rPr lang="en-CA" sz="2400" dirty="0"/>
              <a:t>If we limit to </a:t>
            </a:r>
          </a:p>
          <a:p>
            <a:endParaRPr lang="en-CA" sz="2400" dirty="0"/>
          </a:p>
          <a:p>
            <a:endParaRPr lang="en-CA" sz="2400" dirty="0"/>
          </a:p>
        </p:txBody>
      </p:sp>
      <p:pic>
        <p:nvPicPr>
          <p:cNvPr id="6" name="Picture 5">
            <a:extLst>
              <a:ext uri="{FF2B5EF4-FFF2-40B4-BE49-F238E27FC236}">
                <a16:creationId xmlns:a16="http://schemas.microsoft.com/office/drawing/2014/main" id="{ADB57108-E5C2-52E7-B52E-28BE5ED79654}"/>
              </a:ext>
            </a:extLst>
          </p:cNvPr>
          <p:cNvPicPr>
            <a:picLocks noChangeAspect="1"/>
          </p:cNvPicPr>
          <p:nvPr/>
        </p:nvPicPr>
        <p:blipFill>
          <a:blip r:embed="rId3"/>
          <a:stretch>
            <a:fillRect/>
          </a:stretch>
        </p:blipFill>
        <p:spPr>
          <a:xfrm>
            <a:off x="726083" y="1371600"/>
            <a:ext cx="10322917" cy="3272560"/>
          </a:xfrm>
          <a:prstGeom prst="rect">
            <a:avLst/>
          </a:prstGeom>
        </p:spPr>
      </p:pic>
    </p:spTree>
    <p:extLst>
      <p:ext uri="{BB962C8B-B14F-4D97-AF65-F5344CB8AC3E}">
        <p14:creationId xmlns:p14="http://schemas.microsoft.com/office/powerpoint/2010/main" val="3031103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What is Long COVID?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CFFBE84-BB1B-1B55-C3E4-6C830970DFBA}"/>
                  </a:ext>
                </a:extLst>
              </p:cNvPr>
              <p:cNvSpPr>
                <a:spLocks noGrp="1"/>
              </p:cNvSpPr>
              <p:nvPr>
                <p:ph idx="1"/>
              </p:nvPr>
            </p:nvSpPr>
            <p:spPr>
              <a:xfrm>
                <a:off x="639416" y="962232"/>
                <a:ext cx="9217816" cy="5217905"/>
              </a:xfrm>
            </p:spPr>
            <p:txBody>
              <a:bodyPr>
                <a:normAutofit/>
              </a:bodyPr>
              <a:lstStyle/>
              <a:p>
                <a:pPr marL="0" indent="0">
                  <a:buNone/>
                </a:pPr>
                <a:r>
                  <a:rPr lang="en-CA" sz="2400" dirty="0"/>
                  <a:t>What’s the DAG here? </a:t>
                </a:r>
              </a:p>
              <a:p>
                <a:endParaRPr lang="en-CA" sz="2400" dirty="0"/>
              </a:p>
              <a:p>
                <a:endParaRPr lang="en-CA" sz="2400" dirty="0"/>
              </a:p>
              <a:p>
                <a:endParaRPr lang="en-CA" sz="2400" dirty="0"/>
              </a:p>
              <a:p>
                <a:endParaRPr lang="en-CA" sz="2400" dirty="0"/>
              </a:p>
              <a:p>
                <a:r>
                  <a:rPr lang="en-CA" sz="2400" dirty="0"/>
                  <a:t>If we limit to </a:t>
                </a:r>
              </a:p>
              <a:p>
                <a:endParaRPr lang="en-CA" sz="2400" dirty="0"/>
              </a:p>
              <a:p>
                <a:r>
                  <a:rPr lang="en-CA" sz="2400" dirty="0"/>
                  <a:t>If we limit to new diagnoses only, </a:t>
                </a:r>
                <a14:m>
                  <m:oMath xmlns:m="http://schemas.openxmlformats.org/officeDocument/2006/math">
                    <m:r>
                      <a:rPr lang="en-CA" sz="2400" b="0" i="1" smtClean="0">
                        <a:latin typeface="Cambria Math" panose="02040503050406030204" pitchFamily="18" charset="0"/>
                      </a:rPr>
                      <m:t>𝑃</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𝑛𝑒𝑤</m:t>
                        </m:r>
                        <m:r>
                          <a:rPr lang="en-CA" sz="2400" b="0" i="1" smtClean="0">
                            <a:latin typeface="Cambria Math" panose="02040503050406030204" pitchFamily="18" charset="0"/>
                          </a:rPr>
                          <m:t> </m:t>
                        </m:r>
                        <m:r>
                          <a:rPr lang="en-CA" sz="2400" b="0" i="1" smtClean="0">
                            <a:latin typeface="Cambria Math" panose="02040503050406030204" pitchFamily="18" charset="0"/>
                          </a:rPr>
                          <m:t>𝑑𝑥</m:t>
                        </m:r>
                      </m:e>
                      <m:e>
                        <m:r>
                          <a:rPr lang="en-CA" sz="2400" b="0" i="1" smtClean="0">
                            <a:latin typeface="Cambria Math" panose="02040503050406030204" pitchFamily="18" charset="0"/>
                          </a:rPr>
                          <m:t>𝑖𝑛𝑓𝑒𝑐𝑡𝑖𝑜𝑛</m:t>
                        </m:r>
                      </m:e>
                    </m:d>
                    <m:r>
                      <a:rPr lang="en-CA" sz="2400" b="0" i="1" smtClean="0">
                        <a:latin typeface="Cambria Math" panose="02040503050406030204" pitchFamily="18" charset="0"/>
                      </a:rPr>
                      <m:t>=13%</m:t>
                    </m:r>
                  </m:oMath>
                </a14:m>
                <a:endParaRPr lang="en-CA" sz="2400" dirty="0"/>
              </a:p>
              <a:p>
                <a:r>
                  <a:rPr lang="en-CA" sz="2400" dirty="0"/>
                  <a:t>But who’s the right control here?</a:t>
                </a:r>
              </a:p>
              <a:p>
                <a:endParaRPr lang="en-CA" sz="2400" dirty="0"/>
              </a:p>
            </p:txBody>
          </p:sp>
        </mc:Choice>
        <mc:Fallback xmlns="">
          <p:sp>
            <p:nvSpPr>
              <p:cNvPr id="4" name="Content Placeholder 3">
                <a:extLst>
                  <a:ext uri="{FF2B5EF4-FFF2-40B4-BE49-F238E27FC236}">
                    <a16:creationId xmlns:a16="http://schemas.microsoft.com/office/drawing/2014/main" id="{6CFFBE84-BB1B-1B55-C3E4-6C830970DFBA}"/>
                  </a:ext>
                </a:extLst>
              </p:cNvPr>
              <p:cNvSpPr>
                <a:spLocks noGrp="1" noRot="1" noChangeAspect="1" noMove="1" noResize="1" noEditPoints="1" noAdjustHandles="1" noChangeArrowheads="1" noChangeShapeType="1" noTextEdit="1"/>
              </p:cNvSpPr>
              <p:nvPr>
                <p:ph idx="1"/>
              </p:nvPr>
            </p:nvSpPr>
            <p:spPr>
              <a:xfrm>
                <a:off x="639416" y="962232"/>
                <a:ext cx="9217816" cy="5217905"/>
              </a:xfrm>
              <a:blipFill>
                <a:blip r:embed="rId3"/>
                <a:stretch>
                  <a:fillRect l="-1058" t="-1285"/>
                </a:stretch>
              </a:blipFill>
            </p:spPr>
            <p:txBody>
              <a:bodyPr/>
              <a:lstStyle/>
              <a:p>
                <a:r>
                  <a:rPr lang="en-CA">
                    <a:noFill/>
                  </a:rPr>
                  <a:t> </a:t>
                </a:r>
              </a:p>
            </p:txBody>
          </p:sp>
        </mc:Fallback>
      </mc:AlternateContent>
      <p:pic>
        <p:nvPicPr>
          <p:cNvPr id="6" name="Picture 5">
            <a:extLst>
              <a:ext uri="{FF2B5EF4-FFF2-40B4-BE49-F238E27FC236}">
                <a16:creationId xmlns:a16="http://schemas.microsoft.com/office/drawing/2014/main" id="{ADB57108-E5C2-52E7-B52E-28BE5ED79654}"/>
              </a:ext>
            </a:extLst>
          </p:cNvPr>
          <p:cNvPicPr>
            <a:picLocks noChangeAspect="1"/>
          </p:cNvPicPr>
          <p:nvPr/>
        </p:nvPicPr>
        <p:blipFill>
          <a:blip r:embed="rId4"/>
          <a:stretch>
            <a:fillRect/>
          </a:stretch>
        </p:blipFill>
        <p:spPr>
          <a:xfrm>
            <a:off x="726083" y="1371600"/>
            <a:ext cx="10322917" cy="3272560"/>
          </a:xfrm>
          <a:prstGeom prst="rect">
            <a:avLst/>
          </a:prstGeom>
        </p:spPr>
      </p:pic>
    </p:spTree>
    <p:extLst>
      <p:ext uri="{BB962C8B-B14F-4D97-AF65-F5344CB8AC3E}">
        <p14:creationId xmlns:p14="http://schemas.microsoft.com/office/powerpoint/2010/main" val="6972240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if you compared to comparable illnesses?</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35619D98-67EC-EF46-F8F6-AFD1E13FE285}"/>
              </a:ext>
            </a:extLst>
          </p:cNvPr>
          <p:cNvSpPr>
            <a:spLocks noGrp="1"/>
          </p:cNvSpPr>
          <p:nvPr>
            <p:ph idx="1"/>
          </p:nvPr>
        </p:nvSpPr>
        <p:spPr/>
        <p:txBody>
          <a:bodyPr/>
          <a:lstStyle/>
          <a:p>
            <a:endParaRPr lang="en-CA" dirty="0"/>
          </a:p>
        </p:txBody>
      </p:sp>
      <p:pic>
        <p:nvPicPr>
          <p:cNvPr id="7" name="Picture 6">
            <a:extLst>
              <a:ext uri="{FF2B5EF4-FFF2-40B4-BE49-F238E27FC236}">
                <a16:creationId xmlns:a16="http://schemas.microsoft.com/office/drawing/2014/main" id="{512F228A-DC7B-1DA9-88D3-F4214BC9FD68}"/>
              </a:ext>
            </a:extLst>
          </p:cNvPr>
          <p:cNvPicPr>
            <a:picLocks noChangeAspect="1"/>
          </p:cNvPicPr>
          <p:nvPr/>
        </p:nvPicPr>
        <p:blipFill>
          <a:blip r:embed="rId3"/>
          <a:stretch>
            <a:fillRect/>
          </a:stretch>
        </p:blipFill>
        <p:spPr>
          <a:xfrm>
            <a:off x="228600" y="962232"/>
            <a:ext cx="8406951" cy="566385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4362973-1D1F-2DDF-C319-0E939056DA2C}"/>
                  </a:ext>
                </a:extLst>
              </p:cNvPr>
              <p:cNvSpPr txBox="1"/>
              <p:nvPr/>
            </p:nvSpPr>
            <p:spPr>
              <a:xfrm>
                <a:off x="8458200" y="962232"/>
                <a:ext cx="2590800" cy="2308324"/>
              </a:xfrm>
              <a:prstGeom prst="rect">
                <a:avLst/>
              </a:prstGeom>
              <a:noFill/>
            </p:spPr>
            <p:txBody>
              <a:bodyPr wrap="squar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Now,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𝑃</m:t>
                    </m:r>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𝐷𝑋</m:t>
                        </m:r>
                      </m:e>
                      <m:e>
                        <m:r>
                          <a:rPr lang="en-CA" sz="2400" b="0" i="1" smtClean="0">
                            <a:latin typeface="Cambria Math" panose="02040503050406030204" pitchFamily="18" charset="0"/>
                            <a:cs typeface="Times New Roman" panose="02020603050405020304" pitchFamily="18" charset="0"/>
                          </a:rPr>
                          <m:t>𝐼</m:t>
                        </m:r>
                      </m:e>
                    </m:d>
                    <m:r>
                      <a:rPr lang="en-CA" sz="2400" b="0" i="1" smtClean="0">
                        <a:latin typeface="Cambria Math" panose="02040503050406030204" pitchFamily="18" charset="0"/>
                        <a:cs typeface="Times New Roman" panose="02020603050405020304" pitchFamily="18" charset="0"/>
                      </a:rPr>
                      <m:t>=</m:t>
                    </m:r>
                  </m:oMath>
                </a14:m>
                <a:r>
                  <a:rPr lang="en-CA" sz="2400" dirty="0">
                    <a:latin typeface="Times New Roman" panose="02020603050405020304" pitchFamily="18" charset="0"/>
                    <a:cs typeface="Times New Roman" panose="02020603050405020304" pitchFamily="18" charset="0"/>
                  </a:rPr>
                  <a:t> 5%</a:t>
                </a:r>
              </a:p>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But 20% of the infections were hospitalized in this sample!</a:t>
                </a:r>
              </a:p>
            </p:txBody>
          </p:sp>
        </mc:Choice>
        <mc:Fallback xmlns="">
          <p:sp>
            <p:nvSpPr>
              <p:cNvPr id="8" name="TextBox 7">
                <a:extLst>
                  <a:ext uri="{FF2B5EF4-FFF2-40B4-BE49-F238E27FC236}">
                    <a16:creationId xmlns:a16="http://schemas.microsoft.com/office/drawing/2014/main" id="{C4362973-1D1F-2DDF-C319-0E939056DA2C}"/>
                  </a:ext>
                </a:extLst>
              </p:cNvPr>
              <p:cNvSpPr txBox="1">
                <a:spLocks noRot="1" noChangeAspect="1" noMove="1" noResize="1" noEditPoints="1" noAdjustHandles="1" noChangeArrowheads="1" noChangeShapeType="1" noTextEdit="1"/>
              </p:cNvSpPr>
              <p:nvPr/>
            </p:nvSpPr>
            <p:spPr>
              <a:xfrm>
                <a:off x="8458200" y="962232"/>
                <a:ext cx="2590800" cy="2308324"/>
              </a:xfrm>
              <a:prstGeom prst="rect">
                <a:avLst/>
              </a:prstGeom>
              <a:blipFill>
                <a:blip r:embed="rId4"/>
                <a:stretch>
                  <a:fillRect l="-3294" t="-2111" b="-5013"/>
                </a:stretch>
              </a:blipFill>
            </p:spPr>
            <p:txBody>
              <a:bodyPr/>
              <a:lstStyle/>
              <a:p>
                <a:r>
                  <a:rPr lang="en-CA">
                    <a:noFill/>
                  </a:rPr>
                  <a:t> </a:t>
                </a:r>
              </a:p>
            </p:txBody>
          </p:sp>
        </mc:Fallback>
      </mc:AlternateContent>
    </p:spTree>
    <p:extLst>
      <p:ext uri="{BB962C8B-B14F-4D97-AF65-F5344CB8AC3E}">
        <p14:creationId xmlns:p14="http://schemas.microsoft.com/office/powerpoint/2010/main" val="26959525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What is Long COVID?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CFFBE84-BB1B-1B55-C3E4-6C830970DFBA}"/>
                  </a:ext>
                </a:extLst>
              </p:cNvPr>
              <p:cNvSpPr>
                <a:spLocks noGrp="1"/>
              </p:cNvSpPr>
              <p:nvPr>
                <p:ph idx="1"/>
              </p:nvPr>
            </p:nvSpPr>
            <p:spPr>
              <a:xfrm>
                <a:off x="762000" y="962232"/>
                <a:ext cx="10287000" cy="5217905"/>
              </a:xfrm>
            </p:spPr>
            <p:txBody>
              <a:bodyPr>
                <a:normAutofit/>
              </a:bodyPr>
              <a:lstStyle/>
              <a:p>
                <a:pPr marL="0" indent="0">
                  <a:buNone/>
                </a:pPr>
                <a:r>
                  <a:rPr lang="en-CA" sz="2400" dirty="0"/>
                  <a:t>This doesn’t mean estimates aren’t useful. They just </a:t>
                </a:r>
                <a:r>
                  <a:rPr lang="en-CA" sz="2400" b="1" dirty="0"/>
                  <a:t>measure different things:</a:t>
                </a:r>
              </a:p>
              <a:p>
                <a:r>
                  <a:rPr lang="en-CA" sz="2400" dirty="0"/>
                  <a:t>We have </a:t>
                </a:r>
                <a14:m>
                  <m:oMath xmlns:m="http://schemas.openxmlformats.org/officeDocument/2006/math">
                    <m:r>
                      <a:rPr lang="en-CA" sz="2400" b="0" i="1" smtClean="0">
                        <a:latin typeface="Cambria Math" panose="02040503050406030204" pitchFamily="18" charset="0"/>
                      </a:rPr>
                      <m:t>𝑃</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𝐴𝑛𝑦</m:t>
                        </m:r>
                        <m:r>
                          <a:rPr lang="en-CA" sz="2400" b="0" i="1" smtClean="0">
                            <a:latin typeface="Cambria Math" panose="02040503050406030204" pitchFamily="18" charset="0"/>
                          </a:rPr>
                          <m:t> </m:t>
                        </m:r>
                        <m:r>
                          <a:rPr lang="en-CA" sz="2400" b="0" i="1" smtClean="0">
                            <a:latin typeface="Cambria Math" panose="02040503050406030204" pitchFamily="18" charset="0"/>
                          </a:rPr>
                          <m:t>𝐷𝑖𝑎𝑔𝑛𝑜𝑠𝑖𝑠</m:t>
                        </m:r>
                      </m:e>
                      <m:e>
                        <m:r>
                          <a:rPr lang="en-CA" sz="2400" b="0" i="1" smtClean="0">
                            <a:latin typeface="Cambria Math" panose="02040503050406030204" pitchFamily="18" charset="0"/>
                          </a:rPr>
                          <m:t>𝐼𝑛𝑓𝑒𝑐𝑡𝑖𝑜𝑛</m:t>
                        </m:r>
                      </m:e>
                    </m:d>
                    <m:r>
                      <a:rPr lang="en-CA" sz="2400" b="0" i="1" smtClean="0">
                        <a:latin typeface="Cambria Math" panose="02040503050406030204" pitchFamily="18" charset="0"/>
                      </a:rPr>
                      <m:t> </m:t>
                    </m:r>
                  </m:oMath>
                </a14:m>
                <a:r>
                  <a:rPr lang="en-CA" sz="2400" dirty="0"/>
                  <a:t>compared to fully healthy group</a:t>
                </a:r>
              </a:p>
              <a:p>
                <a14:m>
                  <m:oMath xmlns:m="http://schemas.openxmlformats.org/officeDocument/2006/math">
                    <m:r>
                      <a:rPr lang="en-CA" sz="2400" b="0" i="1" smtClean="0">
                        <a:latin typeface="Cambria Math" panose="02040503050406030204" pitchFamily="18" charset="0"/>
                      </a:rPr>
                      <m:t>𝑃</m:t>
                    </m:r>
                    <m:r>
                      <a:rPr lang="en-CA" sz="2400" b="0" i="1" smtClean="0">
                        <a:latin typeface="Cambria Math" panose="02040503050406030204" pitchFamily="18" charset="0"/>
                      </a:rPr>
                      <m:t>(</m:t>
                    </m:r>
                    <m:r>
                      <a:rPr lang="en-CA" sz="2400" b="0" i="1" smtClean="0">
                        <a:latin typeface="Cambria Math" panose="02040503050406030204" pitchFamily="18" charset="0"/>
                      </a:rPr>
                      <m:t>𝑁𝑒𝑤</m:t>
                    </m:r>
                    <m:r>
                      <a:rPr lang="en-CA" sz="2400" b="0" i="1" smtClean="0">
                        <a:latin typeface="Cambria Math" panose="02040503050406030204" pitchFamily="18" charset="0"/>
                      </a:rPr>
                      <m:t> </m:t>
                    </m:r>
                    <m:r>
                      <a:rPr lang="en-CA" sz="2400" b="0" i="1" smtClean="0">
                        <a:latin typeface="Cambria Math" panose="02040503050406030204" pitchFamily="18" charset="0"/>
                      </a:rPr>
                      <m:t>𝐷𝑋</m:t>
                    </m:r>
                    <m:r>
                      <a:rPr lang="en-CA" sz="2400" b="0" i="1" smtClean="0">
                        <a:latin typeface="Cambria Math" panose="02040503050406030204" pitchFamily="18" charset="0"/>
                      </a:rPr>
                      <m:t>|</m:t>
                    </m:r>
                    <m:r>
                      <a:rPr lang="en-CA" sz="2400" b="0" i="1" smtClean="0">
                        <a:latin typeface="Cambria Math" panose="02040503050406030204" pitchFamily="18" charset="0"/>
                      </a:rPr>
                      <m:t>𝐼</m:t>
                    </m:r>
                    <m:r>
                      <a:rPr lang="en-CA" sz="2400" b="0" i="1" smtClean="0">
                        <a:latin typeface="Cambria Math" panose="02040503050406030204" pitchFamily="18" charset="0"/>
                      </a:rPr>
                      <m:t>)</m:t>
                    </m:r>
                  </m:oMath>
                </a14:m>
                <a:r>
                  <a:rPr lang="en-CA" sz="2400" dirty="0"/>
                  <a:t> compared to fully healthy group</a:t>
                </a:r>
              </a:p>
              <a:p>
                <a14:m>
                  <m:oMath xmlns:m="http://schemas.openxmlformats.org/officeDocument/2006/math">
                    <m:r>
                      <a:rPr lang="en-CA" sz="2400" b="0" i="1" smtClean="0">
                        <a:latin typeface="Cambria Math" panose="02040503050406030204" pitchFamily="18" charset="0"/>
                      </a:rPr>
                      <m:t>𝑃</m:t>
                    </m:r>
                    <m:r>
                      <a:rPr lang="en-CA" sz="2400" b="0" i="1" smtClean="0">
                        <a:latin typeface="Cambria Math" panose="02040503050406030204" pitchFamily="18" charset="0"/>
                      </a:rPr>
                      <m:t>(</m:t>
                    </m:r>
                    <m:r>
                      <a:rPr lang="en-CA" sz="2400" b="0" i="1" smtClean="0">
                        <a:latin typeface="Cambria Math" panose="02040503050406030204" pitchFamily="18" charset="0"/>
                      </a:rPr>
                      <m:t>𝐴𝑛𝑦</m:t>
                    </m:r>
                    <m:r>
                      <a:rPr lang="en-CA" sz="2400" b="0" i="1" smtClean="0">
                        <a:latin typeface="Cambria Math" panose="02040503050406030204" pitchFamily="18" charset="0"/>
                      </a:rPr>
                      <m:t> </m:t>
                    </m:r>
                    <m:r>
                      <a:rPr lang="en-CA" sz="2400" b="0" i="1" smtClean="0">
                        <a:latin typeface="Cambria Math" panose="02040503050406030204" pitchFamily="18" charset="0"/>
                      </a:rPr>
                      <m:t>𝐷𝑋</m:t>
                    </m:r>
                    <m:r>
                      <a:rPr lang="en-CA" sz="2400" b="0" i="1" smtClean="0">
                        <a:latin typeface="Cambria Math" panose="02040503050406030204" pitchFamily="18" charset="0"/>
                      </a:rPr>
                      <m:t>|</m:t>
                    </m:r>
                    <m:r>
                      <a:rPr lang="en-CA" sz="2400" b="0" i="1" smtClean="0">
                        <a:latin typeface="Cambria Math" panose="02040503050406030204" pitchFamily="18" charset="0"/>
                      </a:rPr>
                      <m:t>𝐼</m:t>
                    </m:r>
                    <m:r>
                      <a:rPr lang="en-CA" sz="2400" b="0" i="1" smtClean="0">
                        <a:latin typeface="Cambria Math" panose="02040503050406030204" pitchFamily="18" charset="0"/>
                      </a:rPr>
                      <m:t>)</m:t>
                    </m:r>
                  </m:oMath>
                </a14:m>
                <a:r>
                  <a:rPr lang="en-CA" sz="2400" dirty="0"/>
                  <a:t> compared to various related health events</a:t>
                </a:r>
              </a:p>
              <a:p>
                <a14:m>
                  <m:oMath xmlns:m="http://schemas.openxmlformats.org/officeDocument/2006/math">
                    <m:r>
                      <a:rPr lang="en-CA" sz="2400" b="0" i="1" smtClean="0">
                        <a:latin typeface="Cambria Math" panose="02040503050406030204" pitchFamily="18" charset="0"/>
                      </a:rPr>
                      <m:t>𝑃</m:t>
                    </m:r>
                    <m:r>
                      <a:rPr lang="en-CA" sz="2400" b="0" i="1" smtClean="0">
                        <a:latin typeface="Cambria Math" panose="02040503050406030204" pitchFamily="18" charset="0"/>
                      </a:rPr>
                      <m:t>(</m:t>
                    </m:r>
                    <m:r>
                      <a:rPr lang="en-CA" sz="2400" b="0" i="1" smtClean="0">
                        <a:latin typeface="Cambria Math" panose="02040503050406030204" pitchFamily="18" charset="0"/>
                      </a:rPr>
                      <m:t>𝑁𝑒𝑤</m:t>
                    </m:r>
                    <m:r>
                      <a:rPr lang="en-CA" sz="2400" b="0" i="1" smtClean="0">
                        <a:latin typeface="Cambria Math" panose="02040503050406030204" pitchFamily="18" charset="0"/>
                      </a:rPr>
                      <m:t> </m:t>
                    </m:r>
                    <m:r>
                      <a:rPr lang="en-CA" sz="2400" b="0" i="1" smtClean="0">
                        <a:latin typeface="Cambria Math" panose="02040503050406030204" pitchFamily="18" charset="0"/>
                      </a:rPr>
                      <m:t>𝐷𝑋</m:t>
                    </m:r>
                    <m:r>
                      <a:rPr lang="en-CA" sz="2400" b="0" i="1" smtClean="0">
                        <a:latin typeface="Cambria Math" panose="02040503050406030204" pitchFamily="18" charset="0"/>
                      </a:rPr>
                      <m:t>|</m:t>
                    </m:r>
                    <m:r>
                      <a:rPr lang="en-CA" sz="2400" b="0" i="1" smtClean="0">
                        <a:latin typeface="Cambria Math" panose="02040503050406030204" pitchFamily="18" charset="0"/>
                      </a:rPr>
                      <m:t>𝐼</m:t>
                    </m:r>
                    <m:r>
                      <a:rPr lang="en-CA" sz="2400" b="0" i="1" smtClean="0">
                        <a:latin typeface="Cambria Math" panose="02040503050406030204" pitchFamily="18" charset="0"/>
                      </a:rPr>
                      <m:t>)</m:t>
                    </m:r>
                  </m:oMath>
                </a14:m>
                <a:r>
                  <a:rPr lang="en-CA" sz="2400" dirty="0"/>
                  <a:t> compared to various related health events</a:t>
                </a:r>
              </a:p>
              <a:p>
                <a:pPr marL="0" indent="0">
                  <a:buNone/>
                </a:pPr>
                <a:r>
                  <a:rPr lang="en-CA" sz="2400" b="1" dirty="0">
                    <a:solidFill>
                      <a:schemeClr val="accent2">
                        <a:lumMod val="75000"/>
                      </a:schemeClr>
                    </a:solidFill>
                  </a:rPr>
                  <a:t>So which one is right? </a:t>
                </a:r>
              </a:p>
              <a:p>
                <a:pPr marL="0" indent="0">
                  <a:buNone/>
                </a:pPr>
                <a:endParaRPr lang="en-CA" sz="2400" b="1" dirty="0">
                  <a:solidFill>
                    <a:schemeClr val="accent2">
                      <a:lumMod val="75000"/>
                    </a:schemeClr>
                  </a:solidFill>
                </a:endParaRPr>
              </a:p>
              <a:p>
                <a:endParaRPr lang="en-CA" sz="2400" dirty="0"/>
              </a:p>
            </p:txBody>
          </p:sp>
        </mc:Choice>
        <mc:Fallback xmlns="">
          <p:sp>
            <p:nvSpPr>
              <p:cNvPr id="4" name="Content Placeholder 3">
                <a:extLst>
                  <a:ext uri="{FF2B5EF4-FFF2-40B4-BE49-F238E27FC236}">
                    <a16:creationId xmlns:a16="http://schemas.microsoft.com/office/drawing/2014/main" id="{6CFFBE84-BB1B-1B55-C3E4-6C830970DFBA}"/>
                  </a:ext>
                </a:extLst>
              </p:cNvPr>
              <p:cNvSpPr>
                <a:spLocks noGrp="1" noRot="1" noChangeAspect="1" noMove="1" noResize="1" noEditPoints="1" noAdjustHandles="1" noChangeArrowheads="1" noChangeShapeType="1" noTextEdit="1"/>
              </p:cNvSpPr>
              <p:nvPr>
                <p:ph idx="1"/>
              </p:nvPr>
            </p:nvSpPr>
            <p:spPr>
              <a:xfrm>
                <a:off x="762000" y="962232"/>
                <a:ext cx="10287000" cy="5217905"/>
              </a:xfrm>
              <a:blipFill>
                <a:blip r:embed="rId3"/>
                <a:stretch>
                  <a:fillRect l="-889" t="-1285"/>
                </a:stretch>
              </a:blipFill>
            </p:spPr>
            <p:txBody>
              <a:bodyPr/>
              <a:lstStyle/>
              <a:p>
                <a:r>
                  <a:rPr lang="en-CA">
                    <a:noFill/>
                  </a:rPr>
                  <a:t> </a:t>
                </a:r>
              </a:p>
            </p:txBody>
          </p:sp>
        </mc:Fallback>
      </mc:AlternateContent>
    </p:spTree>
    <p:extLst>
      <p:ext uri="{BB962C8B-B14F-4D97-AF65-F5344CB8AC3E}">
        <p14:creationId xmlns:p14="http://schemas.microsoft.com/office/powerpoint/2010/main" val="12781048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Selecting a Research Design</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617667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you pick a method?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pPr marL="514350" indent="-514350">
              <a:buFont typeface="+mj-lt"/>
              <a:buAutoNum type="arabicPeriod"/>
            </a:pPr>
            <a:endParaRPr lang="en-US" sz="2800" dirty="0">
              <a:solidFill>
                <a:schemeClr val="accent3">
                  <a:lumMod val="50000"/>
                </a:schemeClr>
              </a:solidFill>
              <a:cs typeface="Times New Roman" panose="02020603050405020304" pitchFamily="18" charset="0"/>
            </a:endParaRPr>
          </a:p>
        </p:txBody>
      </p:sp>
      <p:pic>
        <p:nvPicPr>
          <p:cNvPr id="5" name="Picture 4">
            <a:extLst>
              <a:ext uri="{FF2B5EF4-FFF2-40B4-BE49-F238E27FC236}">
                <a16:creationId xmlns:a16="http://schemas.microsoft.com/office/drawing/2014/main" id="{334B1144-9CF2-F37D-F27A-23357D3D4D6B}"/>
              </a:ext>
            </a:extLst>
          </p:cNvPr>
          <p:cNvPicPr>
            <a:picLocks noChangeAspect="1"/>
          </p:cNvPicPr>
          <p:nvPr/>
        </p:nvPicPr>
        <p:blipFill>
          <a:blip r:embed="rId3"/>
          <a:stretch>
            <a:fillRect/>
          </a:stretch>
        </p:blipFill>
        <p:spPr>
          <a:xfrm>
            <a:off x="381000" y="1176023"/>
            <a:ext cx="10459910" cy="4505954"/>
          </a:xfrm>
          <a:prstGeom prst="rect">
            <a:avLst/>
          </a:prstGeom>
        </p:spPr>
      </p:pic>
    </p:spTree>
    <p:extLst>
      <p:ext uri="{BB962C8B-B14F-4D97-AF65-F5344CB8AC3E}">
        <p14:creationId xmlns:p14="http://schemas.microsoft.com/office/powerpoint/2010/main" val="24144579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you pick a method?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6028899"/>
            <a:ext cx="9405791" cy="416989"/>
          </a:xfrm>
        </p:spPr>
        <p:txBody>
          <a:bodyPr>
            <a:noAutofit/>
          </a:bodyPr>
          <a:lstStyle/>
          <a:p>
            <a:pPr marL="0" indent="0">
              <a:buNone/>
            </a:pPr>
            <a:r>
              <a:rPr lang="en-US" sz="2000" dirty="0">
                <a:solidFill>
                  <a:schemeClr val="accent3">
                    <a:lumMod val="50000"/>
                  </a:schemeClr>
                </a:solidFill>
                <a:cs typeface="Times New Roman" panose="02020603050405020304" pitchFamily="18" charset="0"/>
                <a:hlinkClick r:id="rId3"/>
              </a:rPr>
              <a:t>Source: Mahoney (2022)</a:t>
            </a:r>
            <a:endParaRPr lang="en-US" sz="2000" dirty="0">
              <a:solidFill>
                <a:schemeClr val="accent3">
                  <a:lumMod val="50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12A476EB-8EAA-310D-5B04-DE17127AD331}"/>
              </a:ext>
            </a:extLst>
          </p:cNvPr>
          <p:cNvPicPr>
            <a:picLocks noChangeAspect="1"/>
          </p:cNvPicPr>
          <p:nvPr/>
        </p:nvPicPr>
        <p:blipFill>
          <a:blip r:embed="rId4"/>
          <a:stretch>
            <a:fillRect/>
          </a:stretch>
        </p:blipFill>
        <p:spPr>
          <a:xfrm>
            <a:off x="762000" y="962232"/>
            <a:ext cx="7200000" cy="5066667"/>
          </a:xfrm>
          <a:prstGeom prst="rect">
            <a:avLst/>
          </a:prstGeom>
        </p:spPr>
      </p:pic>
    </p:spTree>
    <p:extLst>
      <p:ext uri="{BB962C8B-B14F-4D97-AF65-F5344CB8AC3E}">
        <p14:creationId xmlns:p14="http://schemas.microsoft.com/office/powerpoint/2010/main" val="371265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Relying on Theoretical Frameworks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r>
                  <a:rPr lang="en-US" sz="2400" dirty="0">
                    <a:cs typeface="Times New Roman" panose="02020603050405020304" pitchFamily="18" charset="0"/>
                  </a:rPr>
                  <a:t>Almost all frameworks are </a:t>
                </a:r>
                <a:r>
                  <a:rPr lang="en-US" sz="2400" b="1" dirty="0">
                    <a:solidFill>
                      <a:schemeClr val="accent2">
                        <a:lumMod val="75000"/>
                      </a:schemeClr>
                    </a:solidFill>
                    <a:cs typeface="Times New Roman" panose="02020603050405020304" pitchFamily="18" charset="0"/>
                  </a:rPr>
                  <a:t>theories of change </a:t>
                </a:r>
                <a:r>
                  <a:rPr lang="en-US" sz="2400" dirty="0">
                    <a:cs typeface="Times New Roman" panose="02020603050405020304" pitchFamily="18" charset="0"/>
                  </a:rPr>
                  <a:t>(causal pathways)</a:t>
                </a:r>
              </a:p>
              <a:p>
                <a:r>
                  <a:rPr lang="en-US" sz="2400" dirty="0">
                    <a:cs typeface="Times New Roman" panose="02020603050405020304" pitchFamily="18" charset="0"/>
                  </a:rPr>
                  <a:t>But how can a framework motivate a design?</a:t>
                </a:r>
              </a:p>
              <a:p>
                <a:pPr marL="731520" lvl="1" indent="-457200">
                  <a:buFont typeface="+mj-lt"/>
                  <a:buAutoNum type="arabicPeriod"/>
                </a:pPr>
                <a:r>
                  <a:rPr lang="en-US" sz="2200" dirty="0">
                    <a:cs typeface="Times New Roman" panose="02020603050405020304" pitchFamily="18" charset="0"/>
                  </a:rPr>
                  <a:t>Write your research question as </a:t>
                </a:r>
                <a:r>
                  <a:rPr lang="en-US" sz="2200" b="1" dirty="0">
                    <a:solidFill>
                      <a:schemeClr val="accent2">
                        <a:lumMod val="75000"/>
                      </a:schemeClr>
                    </a:solidFill>
                    <a:cs typeface="Times New Roman" panose="02020603050405020304" pitchFamily="18" charset="0"/>
                  </a:rPr>
                  <a:t>explicitly</a:t>
                </a:r>
                <a:r>
                  <a:rPr lang="en-US" sz="2200" b="1" dirty="0">
                    <a:cs typeface="Times New Roman" panose="02020603050405020304" pitchFamily="18" charset="0"/>
                  </a:rPr>
                  <a:t> </a:t>
                </a:r>
                <a:r>
                  <a:rPr lang="en-US" sz="2200" dirty="0">
                    <a:cs typeface="Times New Roman" panose="02020603050405020304" pitchFamily="18" charset="0"/>
                  </a:rPr>
                  <a:t>as possible</a:t>
                </a:r>
              </a:p>
              <a:p>
                <a:pPr marL="731520" lvl="1" indent="-457200">
                  <a:buFont typeface="+mj-lt"/>
                  <a:buAutoNum type="arabicPeriod"/>
                </a:pPr>
                <a:r>
                  <a:rPr lang="en-US" sz="2200" dirty="0">
                    <a:cs typeface="Times New Roman" panose="02020603050405020304" pitchFamily="18" charset="0"/>
                  </a:rPr>
                  <a:t>Draw a DAG! Take time thinking about open back- and front-doors</a:t>
                </a:r>
              </a:p>
              <a:p>
                <a:pPr marL="731520" lvl="1" indent="-457200">
                  <a:buFont typeface="+mj-lt"/>
                  <a:buAutoNum type="arabicPeriod"/>
                </a:pPr>
                <a:r>
                  <a:rPr lang="en-US" sz="2200" dirty="0">
                    <a:cs typeface="Times New Roman" panose="02020603050405020304" pitchFamily="18" charset="0"/>
                  </a:rPr>
                  <a:t>Maybe build the DAG into a theoretical model</a:t>
                </a:r>
              </a:p>
              <a:p>
                <a:pPr marL="731520" lvl="1" indent="-457200">
                  <a:buFont typeface="+mj-lt"/>
                  <a:buAutoNum type="arabicPeriod"/>
                </a:pPr>
                <a:r>
                  <a:rPr lang="en-US" sz="2200" dirty="0">
                    <a:cs typeface="Times New Roman" panose="02020603050405020304" pitchFamily="18" charset="0"/>
                  </a:rPr>
                  <a:t>DAG + model </a:t>
                </a:r>
                <a14:m>
                  <m:oMath xmlns:m="http://schemas.openxmlformats.org/officeDocument/2006/math">
                    <m:r>
                      <a:rPr lang="en-CA" sz="2200" b="0" i="1" smtClean="0">
                        <a:latin typeface="Cambria Math" panose="02040503050406030204" pitchFamily="18" charset="0"/>
                        <a:cs typeface="Times New Roman" panose="02020603050405020304" pitchFamily="18" charset="0"/>
                      </a:rPr>
                      <m:t>⇒</m:t>
                    </m:r>
                  </m:oMath>
                </a14:m>
                <a:r>
                  <a:rPr lang="en-US" sz="2200" dirty="0">
                    <a:cs typeface="Times New Roman" panose="02020603050405020304" pitchFamily="18" charset="0"/>
                  </a:rPr>
                  <a:t> Regressions, assumptions, even </a:t>
                </a:r>
                <a:r>
                  <a:rPr lang="en-US" sz="2200" b="1" dirty="0">
                    <a:solidFill>
                      <a:schemeClr val="accent3">
                        <a:lumMod val="75000"/>
                      </a:schemeClr>
                    </a:solidFill>
                    <a:cs typeface="Times New Roman" panose="02020603050405020304" pitchFamily="18" charset="0"/>
                  </a:rPr>
                  <a:t>identification</a:t>
                </a:r>
                <a:r>
                  <a:rPr lang="en-US" sz="2200" dirty="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CA">
                    <a:noFill/>
                  </a:rPr>
                  <a:t> </a:t>
                </a:r>
              </a:p>
            </p:txBody>
          </p:sp>
        </mc:Fallback>
      </mc:AlternateContent>
    </p:spTree>
    <p:extLst>
      <p:ext uri="{BB962C8B-B14F-4D97-AF65-F5344CB8AC3E}">
        <p14:creationId xmlns:p14="http://schemas.microsoft.com/office/powerpoint/2010/main" val="1507514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505200"/>
            <a:ext cx="10439400" cy="624840"/>
          </a:xfrm>
        </p:spPr>
        <p:txBody>
          <a:bodyPr>
            <a:noAutofit/>
          </a:bodyPr>
          <a:lstStyle/>
          <a:p>
            <a:r>
              <a:rPr lang="en-US" sz="3600" dirty="0">
                <a:cs typeface="Times New Roman" panose="02020603050405020304" pitchFamily="18" charset="0"/>
              </a:rPr>
              <a:t>Session Outline: Hour 2</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pPr marL="514350" indent="-514350">
              <a:buFont typeface="+mj-lt"/>
              <a:buAutoNum type="arabicPeriod"/>
            </a:pPr>
            <a:r>
              <a:rPr lang="en-US" sz="2800" dirty="0">
                <a:solidFill>
                  <a:schemeClr val="accent3">
                    <a:lumMod val="50000"/>
                  </a:schemeClr>
                </a:solidFill>
                <a:cs typeface="Times New Roman" panose="02020603050405020304" pitchFamily="18" charset="0"/>
              </a:rPr>
              <a:t>Contamination in TWFE </a:t>
            </a:r>
          </a:p>
          <a:p>
            <a:pPr marL="514350" indent="-514350">
              <a:buFont typeface="+mj-lt"/>
              <a:buAutoNum type="arabicPeriod"/>
            </a:pPr>
            <a:r>
              <a:rPr lang="en-US" sz="2800" dirty="0">
                <a:solidFill>
                  <a:schemeClr val="accent3">
                    <a:lumMod val="50000"/>
                  </a:schemeClr>
                </a:solidFill>
                <a:cs typeface="Times New Roman" panose="02020603050405020304" pitchFamily="18" charset="0"/>
              </a:rPr>
              <a:t>Goodman-Bacon Decomposition</a:t>
            </a:r>
          </a:p>
          <a:p>
            <a:pPr marL="514350" indent="-514350">
              <a:buFont typeface="+mj-lt"/>
              <a:buAutoNum type="arabicPeriod"/>
            </a:pPr>
            <a:r>
              <a:rPr lang="en-US" sz="2800" dirty="0">
                <a:solidFill>
                  <a:schemeClr val="accent3">
                    <a:lumMod val="50000"/>
                  </a:schemeClr>
                </a:solidFill>
                <a:cs typeface="Times New Roman" panose="02020603050405020304" pitchFamily="18" charset="0"/>
              </a:rPr>
              <a:t>Robust Estimators</a:t>
            </a:r>
          </a:p>
          <a:p>
            <a:pPr marL="514350" indent="-514350">
              <a:buFont typeface="+mj-lt"/>
              <a:buAutoNum type="arabicPeriod"/>
            </a:pPr>
            <a:r>
              <a:rPr lang="en-US" sz="2800" dirty="0">
                <a:solidFill>
                  <a:schemeClr val="accent3">
                    <a:lumMod val="50000"/>
                  </a:schemeClr>
                </a:solidFill>
                <a:cs typeface="Times New Roman" panose="02020603050405020304" pitchFamily="18" charset="0"/>
              </a:rPr>
              <a:t>Alternative Frameworks</a:t>
            </a:r>
          </a:p>
          <a:p>
            <a:pPr marL="514350" indent="-514350">
              <a:buFont typeface="+mj-lt"/>
              <a:buAutoNum type="arabicPeriod"/>
            </a:pPr>
            <a:endParaRPr lang="en-US" sz="2800" dirty="0">
              <a:solidFill>
                <a:schemeClr val="accent3">
                  <a:lumMod val="50000"/>
                </a:schemeClr>
              </a:solidFill>
              <a:cs typeface="Times New Roman" panose="02020603050405020304" pitchFamily="18" charset="0"/>
            </a:endParaRPr>
          </a:p>
          <a:p>
            <a:pPr marL="514350" indent="-514350">
              <a:buFont typeface="+mj-lt"/>
              <a:buAutoNum type="arabicPeriod"/>
            </a:pPr>
            <a:r>
              <a:rPr lang="en-US" sz="2800" dirty="0">
                <a:solidFill>
                  <a:schemeClr val="accent2">
                    <a:lumMod val="75000"/>
                  </a:schemeClr>
                </a:solidFill>
                <a:cs typeface="Times New Roman" panose="02020603050405020304" pitchFamily="18" charset="0"/>
              </a:rPr>
              <a:t>Research Design</a:t>
            </a:r>
          </a:p>
          <a:p>
            <a:pPr marL="514350" indent="-514350">
              <a:buFont typeface="+mj-lt"/>
              <a:buAutoNum type="arabicPeriod"/>
            </a:pPr>
            <a:r>
              <a:rPr lang="en-US" sz="2800" dirty="0">
                <a:solidFill>
                  <a:schemeClr val="accent2">
                    <a:lumMod val="75000"/>
                  </a:schemeClr>
                </a:solidFill>
                <a:cs typeface="Times New Roman" panose="02020603050405020304" pitchFamily="18" charset="0"/>
              </a:rPr>
              <a:t>Evaluating and Creating Good Research</a:t>
            </a:r>
          </a:p>
        </p:txBody>
      </p:sp>
      <p:sp>
        <p:nvSpPr>
          <p:cNvPr id="4" name="Title 1">
            <a:extLst>
              <a:ext uri="{FF2B5EF4-FFF2-40B4-BE49-F238E27FC236}">
                <a16:creationId xmlns:a16="http://schemas.microsoft.com/office/drawing/2014/main" id="{B4FD72FD-5499-4448-D278-6F20D6E0F260}"/>
              </a:ext>
            </a:extLst>
          </p:cNvPr>
          <p:cNvSpPr txBox="1">
            <a:spLocks/>
          </p:cNvSpPr>
          <p:nvPr/>
        </p:nvSpPr>
        <p:spPr>
          <a:xfrm>
            <a:off x="762000" y="4897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cs typeface="Times New Roman" panose="02020603050405020304" pitchFamily="18" charset="0"/>
              </a:rPr>
              <a:t>Session Outline: Hour 1</a:t>
            </a:r>
          </a:p>
        </p:txBody>
      </p:sp>
    </p:spTree>
    <p:extLst>
      <p:ext uri="{BB962C8B-B14F-4D97-AF65-F5344CB8AC3E}">
        <p14:creationId xmlns:p14="http://schemas.microsoft.com/office/powerpoint/2010/main" val="10444658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Choosing an Empirical Strategy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0" y="1066801"/>
            <a:ext cx="10286999" cy="5141388"/>
          </a:xfrm>
        </p:spPr>
        <p:txBody>
          <a:bodyPr>
            <a:noAutofit/>
          </a:bodyPr>
          <a:lstStyle/>
          <a:p>
            <a:pPr marL="0" indent="0">
              <a:buNone/>
            </a:pPr>
            <a:r>
              <a:rPr lang="en-US" sz="2400" dirty="0">
                <a:cs typeface="Times New Roman" panose="02020603050405020304" pitchFamily="18" charset="0"/>
              </a:rPr>
              <a:t>Your empirical strategy consists of two (related) components: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Estimation strategy: </a:t>
            </a:r>
            <a:r>
              <a:rPr lang="en-US" sz="2400" dirty="0">
                <a:cs typeface="Times New Roman" panose="02020603050405020304" pitchFamily="18" charset="0"/>
              </a:rPr>
              <a:t>what is estimated, how, inference, etc.</a:t>
            </a:r>
          </a:p>
          <a:p>
            <a:pPr lvl="1"/>
            <a:r>
              <a:rPr lang="en-US" sz="2400" dirty="0">
                <a:cs typeface="Times New Roman" panose="02020603050405020304" pitchFamily="18" charset="0"/>
              </a:rPr>
              <a:t>Put equations in your papers! </a:t>
            </a:r>
          </a:p>
          <a:p>
            <a:pPr marL="457200" indent="-457200">
              <a:buFont typeface="+mj-lt"/>
              <a:buAutoNum type="arabicPeriod"/>
            </a:pPr>
            <a:r>
              <a:rPr lang="en-US" sz="2400" b="1" dirty="0">
                <a:solidFill>
                  <a:schemeClr val="accent3">
                    <a:lumMod val="75000"/>
                  </a:schemeClr>
                </a:solidFill>
                <a:cs typeface="Times New Roman" panose="02020603050405020304" pitchFamily="18" charset="0"/>
              </a:rPr>
              <a:t>Identification strategy: </a:t>
            </a:r>
            <a:r>
              <a:rPr lang="en-US" sz="2400" dirty="0">
                <a:cs typeface="Times New Roman" panose="02020603050405020304" pitchFamily="18" charset="0"/>
              </a:rPr>
              <a:t>what allows making a causal statement?</a:t>
            </a:r>
          </a:p>
          <a:p>
            <a:pPr lvl="1"/>
            <a:r>
              <a:rPr lang="en-US" sz="2400" dirty="0">
                <a:cs typeface="Times New Roman" panose="02020603050405020304" pitchFamily="18" charset="0"/>
              </a:rPr>
              <a:t>Do you have experimental variation? </a:t>
            </a:r>
          </a:p>
          <a:p>
            <a:pPr lvl="1"/>
            <a:r>
              <a:rPr lang="en-US" sz="2400" dirty="0">
                <a:cs typeface="Times New Roman" panose="02020603050405020304" pitchFamily="18" charset="0"/>
              </a:rPr>
              <a:t>Balance? </a:t>
            </a:r>
          </a:p>
          <a:p>
            <a:pPr lvl="1"/>
            <a:r>
              <a:rPr lang="en-US" sz="2400" dirty="0">
                <a:cs typeface="Times New Roman" panose="02020603050405020304" pitchFamily="18" charset="0"/>
              </a:rPr>
              <a:t>Is there endogeneity in your design? </a:t>
            </a:r>
          </a:p>
          <a:p>
            <a:pPr lvl="2"/>
            <a:r>
              <a:rPr lang="en-US" sz="2400" dirty="0">
                <a:cs typeface="Times New Roman" panose="02020603050405020304" pitchFamily="18" charset="0"/>
              </a:rPr>
              <a:t>(reverse causality, heterogeneity, measurement/omitted error)</a:t>
            </a:r>
          </a:p>
          <a:p>
            <a:pPr lvl="1"/>
            <a:endParaRPr lang="en-US" sz="2600" dirty="0">
              <a:cs typeface="Times New Roman" panose="02020603050405020304" pitchFamily="18" charset="0"/>
            </a:endParaRPr>
          </a:p>
        </p:txBody>
      </p:sp>
    </p:spTree>
    <p:extLst>
      <p:ext uri="{BB962C8B-B14F-4D97-AF65-F5344CB8AC3E}">
        <p14:creationId xmlns:p14="http://schemas.microsoft.com/office/powerpoint/2010/main" val="22773758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Descriptive Statistics are Your Friend!</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pPr marL="0" indent="0">
              <a:buNone/>
            </a:pPr>
            <a:r>
              <a:rPr lang="en-US" sz="2400" dirty="0">
                <a:cs typeface="Times New Roman" panose="02020603050405020304" pitchFamily="18" charset="0"/>
              </a:rPr>
              <a:t>1. Tell us something about the “story” you have in mind</a:t>
            </a:r>
          </a:p>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2BD937EB-396E-EA62-7AB0-D0E7EFC1114E}"/>
              </a:ext>
            </a:extLst>
          </p:cNvPr>
          <p:cNvPicPr>
            <a:picLocks noChangeAspect="1"/>
          </p:cNvPicPr>
          <p:nvPr/>
        </p:nvPicPr>
        <p:blipFill>
          <a:blip r:embed="rId3"/>
          <a:stretch>
            <a:fillRect/>
          </a:stretch>
        </p:blipFill>
        <p:spPr>
          <a:xfrm>
            <a:off x="2286000" y="1752600"/>
            <a:ext cx="6773220" cy="4858428"/>
          </a:xfrm>
          <a:prstGeom prst="rect">
            <a:avLst/>
          </a:prstGeom>
        </p:spPr>
      </p:pic>
    </p:spTree>
    <p:extLst>
      <p:ext uri="{BB962C8B-B14F-4D97-AF65-F5344CB8AC3E}">
        <p14:creationId xmlns:p14="http://schemas.microsoft.com/office/powerpoint/2010/main" val="40281153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Descriptive Statistics are Your Friend!</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pPr marL="457200" indent="-457200">
              <a:buAutoNum type="arabicPeriod"/>
            </a:pPr>
            <a:r>
              <a:rPr lang="en-US" sz="2400" dirty="0">
                <a:cs typeface="Times New Roman" panose="02020603050405020304" pitchFamily="18" charset="0"/>
              </a:rPr>
              <a:t>Tell us something about the “story” you have in mind</a:t>
            </a:r>
          </a:p>
          <a:p>
            <a:pPr marL="457200" indent="-457200">
              <a:buFont typeface="+mj-lt"/>
              <a:buAutoNum type="arabicPeriod"/>
            </a:pPr>
            <a:r>
              <a:rPr lang="en-US" sz="2400" dirty="0">
                <a:cs typeface="Times New Roman" panose="02020603050405020304" pitchFamily="18" charset="0"/>
              </a:rPr>
              <a:t>You can argue the </a:t>
            </a:r>
            <a:r>
              <a:rPr lang="en-US" sz="2400" b="1" dirty="0">
                <a:cs typeface="Times New Roman" panose="02020603050405020304" pitchFamily="18" charset="0"/>
              </a:rPr>
              <a:t>variation </a:t>
            </a:r>
            <a:r>
              <a:rPr lang="en-US" sz="2400" dirty="0">
                <a:cs typeface="Times New Roman" panose="02020603050405020304" pitchFamily="18" charset="0"/>
              </a:rPr>
              <a:t>you’re exploiting in fact exists!</a:t>
            </a:r>
          </a:p>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EC574BAF-4514-43C9-FC5A-81AA12CB20D7}"/>
              </a:ext>
            </a:extLst>
          </p:cNvPr>
          <p:cNvPicPr>
            <a:picLocks noChangeAspect="1"/>
          </p:cNvPicPr>
          <p:nvPr/>
        </p:nvPicPr>
        <p:blipFill>
          <a:blip r:embed="rId3"/>
          <a:stretch>
            <a:fillRect/>
          </a:stretch>
        </p:blipFill>
        <p:spPr>
          <a:xfrm>
            <a:off x="2743200" y="2043478"/>
            <a:ext cx="6554115" cy="4801270"/>
          </a:xfrm>
          <a:prstGeom prst="rect">
            <a:avLst/>
          </a:prstGeom>
        </p:spPr>
      </p:pic>
    </p:spTree>
    <p:extLst>
      <p:ext uri="{BB962C8B-B14F-4D97-AF65-F5344CB8AC3E}">
        <p14:creationId xmlns:p14="http://schemas.microsoft.com/office/powerpoint/2010/main" val="240171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Descriptive Statistics are Your Friend!</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pPr marL="457200" indent="-457200">
              <a:buAutoNum type="arabicPeriod"/>
            </a:pPr>
            <a:r>
              <a:rPr lang="en-US" sz="2400" dirty="0">
                <a:cs typeface="Times New Roman" panose="02020603050405020304" pitchFamily="18" charset="0"/>
              </a:rPr>
              <a:t>Tell us something about the “story” you have in mind</a:t>
            </a:r>
          </a:p>
          <a:p>
            <a:pPr marL="457200" indent="-457200">
              <a:buFont typeface="+mj-lt"/>
              <a:buAutoNum type="arabicPeriod"/>
            </a:pPr>
            <a:r>
              <a:rPr lang="en-US" sz="2400" dirty="0">
                <a:cs typeface="Times New Roman" panose="02020603050405020304" pitchFamily="18" charset="0"/>
              </a:rPr>
              <a:t>You can argue the </a:t>
            </a:r>
            <a:r>
              <a:rPr lang="en-US" sz="2400" b="1" dirty="0">
                <a:cs typeface="Times New Roman" panose="02020603050405020304" pitchFamily="18" charset="0"/>
              </a:rPr>
              <a:t>variation </a:t>
            </a:r>
            <a:r>
              <a:rPr lang="en-US" sz="2400" dirty="0">
                <a:cs typeface="Times New Roman" panose="02020603050405020304" pitchFamily="18" charset="0"/>
              </a:rPr>
              <a:t>you’re exploiting in fact exists!</a:t>
            </a:r>
          </a:p>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77292117-683E-0AFD-169D-B7BD021A0C18}"/>
              </a:ext>
            </a:extLst>
          </p:cNvPr>
          <p:cNvPicPr>
            <a:picLocks noChangeAspect="1"/>
          </p:cNvPicPr>
          <p:nvPr/>
        </p:nvPicPr>
        <p:blipFill>
          <a:blip r:embed="rId3"/>
          <a:stretch>
            <a:fillRect/>
          </a:stretch>
        </p:blipFill>
        <p:spPr>
          <a:xfrm>
            <a:off x="1828800" y="2028140"/>
            <a:ext cx="7344800" cy="4906060"/>
          </a:xfrm>
          <a:prstGeom prst="rect">
            <a:avLst/>
          </a:prstGeom>
        </p:spPr>
      </p:pic>
    </p:spTree>
    <p:extLst>
      <p:ext uri="{BB962C8B-B14F-4D97-AF65-F5344CB8AC3E}">
        <p14:creationId xmlns:p14="http://schemas.microsoft.com/office/powerpoint/2010/main" val="2715305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Descriptive Statistics are Your Friend!</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pPr marL="457200" indent="-457200">
              <a:buAutoNum type="arabicPeriod"/>
            </a:pPr>
            <a:r>
              <a:rPr lang="en-US" sz="2400" dirty="0">
                <a:cs typeface="Times New Roman" panose="02020603050405020304" pitchFamily="18" charset="0"/>
              </a:rPr>
              <a:t>Tell us something about the “story” you have in mind</a:t>
            </a:r>
          </a:p>
          <a:p>
            <a:pPr marL="457200" indent="-457200">
              <a:buFont typeface="+mj-lt"/>
              <a:buAutoNum type="arabicPeriod"/>
            </a:pPr>
            <a:r>
              <a:rPr lang="en-US" sz="2400" dirty="0">
                <a:cs typeface="Times New Roman" panose="02020603050405020304" pitchFamily="18" charset="0"/>
              </a:rPr>
              <a:t>You can argue the </a:t>
            </a:r>
            <a:r>
              <a:rPr lang="en-US" sz="2400" b="1" dirty="0">
                <a:cs typeface="Times New Roman" panose="02020603050405020304" pitchFamily="18" charset="0"/>
              </a:rPr>
              <a:t>variation </a:t>
            </a:r>
            <a:r>
              <a:rPr lang="en-US" sz="2400" dirty="0">
                <a:cs typeface="Times New Roman" panose="02020603050405020304" pitchFamily="18" charset="0"/>
              </a:rPr>
              <a:t>you’re exploiting in fact exists!</a:t>
            </a:r>
          </a:p>
          <a:p>
            <a:pPr marL="457200" indent="-457200">
              <a:buFont typeface="+mj-lt"/>
              <a:buAutoNum type="arabicPeriod"/>
            </a:pPr>
            <a:r>
              <a:rPr lang="en-US" sz="2400" dirty="0">
                <a:cs typeface="Times New Roman" panose="02020603050405020304" pitchFamily="18" charset="0"/>
              </a:rPr>
              <a:t>Informs and motivates your model </a:t>
            </a:r>
          </a:p>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77E2D12D-DF1E-26C1-809E-5807F74225B6}"/>
              </a:ext>
            </a:extLst>
          </p:cNvPr>
          <p:cNvPicPr>
            <a:picLocks noChangeAspect="1"/>
          </p:cNvPicPr>
          <p:nvPr/>
        </p:nvPicPr>
        <p:blipFill>
          <a:blip r:embed="rId3"/>
          <a:stretch>
            <a:fillRect/>
          </a:stretch>
        </p:blipFill>
        <p:spPr>
          <a:xfrm>
            <a:off x="76200" y="2667000"/>
            <a:ext cx="5400000" cy="3956964"/>
          </a:xfrm>
          <a:prstGeom prst="rect">
            <a:avLst/>
          </a:prstGeom>
        </p:spPr>
      </p:pic>
      <p:pic>
        <p:nvPicPr>
          <p:cNvPr id="8" name="Picture 7">
            <a:extLst>
              <a:ext uri="{FF2B5EF4-FFF2-40B4-BE49-F238E27FC236}">
                <a16:creationId xmlns:a16="http://schemas.microsoft.com/office/drawing/2014/main" id="{8A1EF658-033F-0962-5FF6-4AC1C2D97D51}"/>
              </a:ext>
            </a:extLst>
          </p:cNvPr>
          <p:cNvPicPr>
            <a:picLocks noChangeAspect="1"/>
          </p:cNvPicPr>
          <p:nvPr/>
        </p:nvPicPr>
        <p:blipFill>
          <a:blip r:embed="rId4"/>
          <a:stretch>
            <a:fillRect/>
          </a:stretch>
        </p:blipFill>
        <p:spPr>
          <a:xfrm>
            <a:off x="5257800" y="2296024"/>
            <a:ext cx="5400000" cy="4327940"/>
          </a:xfrm>
          <a:prstGeom prst="rect">
            <a:avLst/>
          </a:prstGeom>
        </p:spPr>
      </p:pic>
    </p:spTree>
    <p:extLst>
      <p:ext uri="{BB962C8B-B14F-4D97-AF65-F5344CB8AC3E}">
        <p14:creationId xmlns:p14="http://schemas.microsoft.com/office/powerpoint/2010/main" val="2403853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Descriptive Statistics are Your Friend!</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pPr marL="457200" indent="-457200">
              <a:buAutoNum type="arabicPeriod"/>
            </a:pPr>
            <a:r>
              <a:rPr lang="en-US" sz="2400" dirty="0">
                <a:cs typeface="Times New Roman" panose="02020603050405020304" pitchFamily="18" charset="0"/>
              </a:rPr>
              <a:t>Tell us something about the “story” you have in mind</a:t>
            </a:r>
          </a:p>
          <a:p>
            <a:pPr marL="457200" indent="-457200">
              <a:buFont typeface="+mj-lt"/>
              <a:buAutoNum type="arabicPeriod"/>
            </a:pPr>
            <a:r>
              <a:rPr lang="en-US" sz="2400" dirty="0">
                <a:cs typeface="Times New Roman" panose="02020603050405020304" pitchFamily="18" charset="0"/>
              </a:rPr>
              <a:t>You can argue the </a:t>
            </a:r>
            <a:r>
              <a:rPr lang="en-US" sz="2400" b="1" dirty="0">
                <a:cs typeface="Times New Roman" panose="02020603050405020304" pitchFamily="18" charset="0"/>
              </a:rPr>
              <a:t>variation </a:t>
            </a:r>
            <a:r>
              <a:rPr lang="en-US" sz="2400" dirty="0">
                <a:cs typeface="Times New Roman" panose="02020603050405020304" pitchFamily="18" charset="0"/>
              </a:rPr>
              <a:t>you’re exploiting in fact exists!</a:t>
            </a:r>
          </a:p>
          <a:p>
            <a:pPr marL="457200" indent="-457200">
              <a:buFont typeface="+mj-lt"/>
              <a:buAutoNum type="arabicPeriod"/>
            </a:pPr>
            <a:r>
              <a:rPr lang="en-US" sz="2400" dirty="0">
                <a:cs typeface="Times New Roman" panose="02020603050405020304" pitchFamily="18" charset="0"/>
              </a:rPr>
              <a:t>Informs and motivates your model </a:t>
            </a:r>
          </a:p>
          <a:p>
            <a:pPr marL="457200" indent="-457200">
              <a:buFont typeface="+mj-lt"/>
              <a:buAutoNum type="arabicPeriod"/>
            </a:pPr>
            <a:r>
              <a:rPr lang="en-US" sz="2400" dirty="0">
                <a:cs typeface="Times New Roman" panose="02020603050405020304" pitchFamily="18" charset="0"/>
              </a:rPr>
              <a:t>Don’t forget to say something about whom your sample is representative</a:t>
            </a:r>
          </a:p>
          <a:p>
            <a:pPr lvl="1"/>
            <a:r>
              <a:rPr lang="en-US" sz="2200" dirty="0">
                <a:cs typeface="Times New Roman" panose="02020603050405020304" pitchFamily="18" charset="0"/>
              </a:rPr>
              <a:t>Medicare Part D enrollees</a:t>
            </a:r>
          </a:p>
          <a:p>
            <a:pPr lvl="1"/>
            <a:r>
              <a:rPr lang="en-US" sz="2200" dirty="0">
                <a:cs typeface="Times New Roman" panose="02020603050405020304" pitchFamily="18" charset="0"/>
              </a:rPr>
              <a:t>Subject to the donut hole</a:t>
            </a:r>
          </a:p>
          <a:p>
            <a:pPr lvl="1"/>
            <a:r>
              <a:rPr lang="en-US" sz="2200" i="1" dirty="0">
                <a:cs typeface="Times New Roman" panose="02020603050405020304" pitchFamily="18" charset="0"/>
              </a:rPr>
              <a:t>Close to the kink point </a:t>
            </a:r>
            <a:r>
              <a:rPr lang="en-US" sz="2200" dirty="0">
                <a:cs typeface="Times New Roman" panose="02020603050405020304" pitchFamily="18" charset="0"/>
              </a:rPr>
              <a:t>(since they are using a bunching strategy)</a:t>
            </a:r>
          </a:p>
          <a:p>
            <a:pPr lvl="1"/>
            <a:r>
              <a:rPr lang="en-US" sz="2200" b="1" dirty="0">
                <a:solidFill>
                  <a:schemeClr val="accent3">
                    <a:lumMod val="75000"/>
                  </a:schemeClr>
                </a:solidFill>
                <a:cs typeface="Times New Roman" panose="02020603050405020304" pitchFamily="18" charset="0"/>
              </a:rPr>
              <a:t>How does/doesn’t this generalize?</a:t>
            </a:r>
            <a:endParaRPr lang="en-US" sz="2400" dirty="0">
              <a:cs typeface="Times New Roman" panose="02020603050405020304" pitchFamily="18" charset="0"/>
            </a:endParaRPr>
          </a:p>
        </p:txBody>
      </p:sp>
    </p:spTree>
    <p:extLst>
      <p:ext uri="{BB962C8B-B14F-4D97-AF65-F5344CB8AC3E}">
        <p14:creationId xmlns:p14="http://schemas.microsoft.com/office/powerpoint/2010/main" val="2275199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Communicating Findings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35853686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Data Viz</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AB1EA4F-F0E1-7CB3-EEAB-0504685502E6}"/>
              </a:ext>
            </a:extLst>
          </p:cNvPr>
          <p:cNvPicPr>
            <a:picLocks noGrp="1" noChangeAspect="1"/>
          </p:cNvPicPr>
          <p:nvPr>
            <p:ph idx="1"/>
          </p:nvPr>
        </p:nvPicPr>
        <p:blipFill>
          <a:blip r:embed="rId3"/>
          <a:stretch>
            <a:fillRect/>
          </a:stretch>
        </p:blipFill>
        <p:spPr>
          <a:xfrm>
            <a:off x="6950765" y="167175"/>
            <a:ext cx="4114800" cy="6690825"/>
          </a:xfrm>
        </p:spPr>
      </p:pic>
      <p:sp>
        <p:nvSpPr>
          <p:cNvPr id="3" name="TextBox 2">
            <a:extLst>
              <a:ext uri="{FF2B5EF4-FFF2-40B4-BE49-F238E27FC236}">
                <a16:creationId xmlns:a16="http://schemas.microsoft.com/office/drawing/2014/main" id="{84E41639-9B59-79BB-5165-55F708335CB7}"/>
              </a:ext>
            </a:extLst>
          </p:cNvPr>
          <p:cNvSpPr txBox="1"/>
          <p:nvPr/>
        </p:nvSpPr>
        <p:spPr>
          <a:xfrm>
            <a:off x="762000" y="962232"/>
            <a:ext cx="6096000" cy="2308324"/>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Schwabish</a:t>
            </a:r>
            <a:r>
              <a:rPr lang="en-US" sz="2400" dirty="0">
                <a:latin typeface="Times New Roman" panose="02020603050405020304" pitchFamily="18" charset="0"/>
                <a:cs typeface="Times New Roman" panose="02020603050405020304" pitchFamily="18" charset="0"/>
              </a:rPr>
              <a:t> (2014): </a:t>
            </a:r>
          </a:p>
          <a:p>
            <a:pPr marL="457200" indent="-457200">
              <a:buAutoNum type="arabicPeriod"/>
            </a:pPr>
            <a:r>
              <a:rPr lang="en-US" sz="2400" dirty="0">
                <a:latin typeface="Times New Roman" panose="02020603050405020304" pitchFamily="18" charset="0"/>
                <a:cs typeface="Times New Roman" panose="02020603050405020304" pitchFamily="18" charset="0"/>
              </a:rPr>
              <a:t>Show the data</a:t>
            </a:r>
          </a:p>
          <a:p>
            <a:pPr marL="457200" indent="-457200">
              <a:buAutoNum type="arabicPeriod"/>
            </a:pPr>
            <a:r>
              <a:rPr lang="en-US" sz="2400" dirty="0">
                <a:latin typeface="Times New Roman" panose="02020603050405020304" pitchFamily="18" charset="0"/>
                <a:cs typeface="Times New Roman" panose="02020603050405020304" pitchFamily="18" charset="0"/>
              </a:rPr>
              <a:t>Reduce the clutter</a:t>
            </a:r>
          </a:p>
          <a:p>
            <a:pPr marL="457200" indent="-457200">
              <a:buAutoNum type="arabicPeriod"/>
            </a:pPr>
            <a:r>
              <a:rPr lang="en-US" sz="2400" dirty="0">
                <a:latin typeface="Times New Roman" panose="02020603050405020304" pitchFamily="18" charset="0"/>
                <a:cs typeface="Times New Roman" panose="02020603050405020304" pitchFamily="18" charset="0"/>
              </a:rPr>
              <a:t>Integrate the text and the graph</a:t>
            </a:r>
          </a:p>
          <a:p>
            <a:pPr marL="457200" indent="-457200">
              <a:buAutoNum type="arabicPeriod"/>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See some helpful slides and examples </a:t>
            </a:r>
            <a:r>
              <a:rPr lang="en-US" sz="2400" dirty="0">
                <a:latin typeface="Times New Roman" panose="02020603050405020304" pitchFamily="18" charset="0"/>
                <a:cs typeface="Times New Roman" panose="02020603050405020304" pitchFamily="18" charset="0"/>
                <a:hlinkClick r:id="rId4"/>
              </a:rPr>
              <a:t>here</a:t>
            </a:r>
            <a:r>
              <a:rPr lang="en-US" sz="2400" dirty="0">
                <a:latin typeface="Times New Roman" panose="02020603050405020304" pitchFamily="18" charset="0"/>
                <a:cs typeface="Times New Roman" panose="02020603050405020304" pitchFamily="18" charset="0"/>
              </a:rPr>
              <a:t> </a:t>
            </a:r>
            <a:endParaRPr lang="en-C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47224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Data Viz: Before (1/2)</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00A23F39-3025-3A5A-66CA-253F1A1CF96F}"/>
              </a:ext>
            </a:extLst>
          </p:cNvPr>
          <p:cNvSpPr>
            <a:spLocks noGrp="1"/>
          </p:cNvSpPr>
          <p:nvPr>
            <p:ph idx="1"/>
          </p:nvPr>
        </p:nvSpPr>
        <p:spPr/>
        <p:txBody>
          <a:bodyPr/>
          <a:lstStyle/>
          <a:p>
            <a:endParaRPr lang="en-CA"/>
          </a:p>
        </p:txBody>
      </p:sp>
      <p:pic>
        <p:nvPicPr>
          <p:cNvPr id="8" name="Picture 7">
            <a:extLst>
              <a:ext uri="{FF2B5EF4-FFF2-40B4-BE49-F238E27FC236}">
                <a16:creationId xmlns:a16="http://schemas.microsoft.com/office/drawing/2014/main" id="{D03CD802-E471-98AB-7AFD-78F2E9D89E28}"/>
              </a:ext>
            </a:extLst>
          </p:cNvPr>
          <p:cNvPicPr>
            <a:picLocks noChangeAspect="1"/>
          </p:cNvPicPr>
          <p:nvPr/>
        </p:nvPicPr>
        <p:blipFill>
          <a:blip r:embed="rId3"/>
          <a:stretch>
            <a:fillRect/>
          </a:stretch>
        </p:blipFill>
        <p:spPr>
          <a:xfrm>
            <a:off x="1689300" y="1176403"/>
            <a:ext cx="8280000" cy="5656129"/>
          </a:xfrm>
          <a:prstGeom prst="rect">
            <a:avLst/>
          </a:prstGeom>
        </p:spPr>
      </p:pic>
    </p:spTree>
    <p:extLst>
      <p:ext uri="{BB962C8B-B14F-4D97-AF65-F5344CB8AC3E}">
        <p14:creationId xmlns:p14="http://schemas.microsoft.com/office/powerpoint/2010/main" val="34832117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Data Viz: After (1/2)</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00A23F39-3025-3A5A-66CA-253F1A1CF96F}"/>
              </a:ext>
            </a:extLst>
          </p:cNvPr>
          <p:cNvSpPr>
            <a:spLocks noGrp="1"/>
          </p:cNvSpPr>
          <p:nvPr>
            <p:ph idx="1"/>
          </p:nvPr>
        </p:nvSpPr>
        <p:spPr/>
        <p:txBody>
          <a:bodyPr/>
          <a:lstStyle/>
          <a:p>
            <a:endParaRPr lang="en-CA"/>
          </a:p>
        </p:txBody>
      </p:sp>
      <p:pic>
        <p:nvPicPr>
          <p:cNvPr id="7" name="Picture 6">
            <a:extLst>
              <a:ext uri="{FF2B5EF4-FFF2-40B4-BE49-F238E27FC236}">
                <a16:creationId xmlns:a16="http://schemas.microsoft.com/office/drawing/2014/main" id="{62B7439C-B6CB-8741-647B-B7EFF5A2C58D}"/>
              </a:ext>
            </a:extLst>
          </p:cNvPr>
          <p:cNvPicPr>
            <a:picLocks noChangeAspect="1"/>
          </p:cNvPicPr>
          <p:nvPr/>
        </p:nvPicPr>
        <p:blipFill>
          <a:blip r:embed="rId3"/>
          <a:stretch>
            <a:fillRect/>
          </a:stretch>
        </p:blipFill>
        <p:spPr>
          <a:xfrm>
            <a:off x="1689300" y="1162992"/>
            <a:ext cx="8280000" cy="5682952"/>
          </a:xfrm>
          <a:prstGeom prst="rect">
            <a:avLst/>
          </a:prstGeom>
        </p:spPr>
      </p:pic>
    </p:spTree>
    <p:extLst>
      <p:ext uri="{BB962C8B-B14F-4D97-AF65-F5344CB8AC3E}">
        <p14:creationId xmlns:p14="http://schemas.microsoft.com/office/powerpoint/2010/main" val="3988444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Contamination in TWFE</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9539107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Data Viz: Before (2/2)</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00A23F39-3025-3A5A-66CA-253F1A1CF96F}"/>
              </a:ext>
            </a:extLst>
          </p:cNvPr>
          <p:cNvSpPr>
            <a:spLocks noGrp="1"/>
          </p:cNvSpPr>
          <p:nvPr>
            <p:ph idx="1"/>
          </p:nvPr>
        </p:nvSpPr>
        <p:spPr/>
        <p:txBody>
          <a:bodyPr/>
          <a:lstStyle/>
          <a:p>
            <a:endParaRPr lang="en-CA"/>
          </a:p>
        </p:txBody>
      </p:sp>
      <p:pic>
        <p:nvPicPr>
          <p:cNvPr id="4" name="Picture 3">
            <a:extLst>
              <a:ext uri="{FF2B5EF4-FFF2-40B4-BE49-F238E27FC236}">
                <a16:creationId xmlns:a16="http://schemas.microsoft.com/office/drawing/2014/main" id="{664DBAFB-5540-F4B1-B42A-384B3CD1BA28}"/>
              </a:ext>
            </a:extLst>
          </p:cNvPr>
          <p:cNvPicPr>
            <a:picLocks noChangeAspect="1"/>
          </p:cNvPicPr>
          <p:nvPr/>
        </p:nvPicPr>
        <p:blipFill>
          <a:blip r:embed="rId3"/>
          <a:stretch>
            <a:fillRect/>
          </a:stretch>
        </p:blipFill>
        <p:spPr>
          <a:xfrm>
            <a:off x="2123520" y="1066800"/>
            <a:ext cx="7944959" cy="5344271"/>
          </a:xfrm>
          <a:prstGeom prst="rect">
            <a:avLst/>
          </a:prstGeom>
        </p:spPr>
      </p:pic>
    </p:spTree>
    <p:extLst>
      <p:ext uri="{BB962C8B-B14F-4D97-AF65-F5344CB8AC3E}">
        <p14:creationId xmlns:p14="http://schemas.microsoft.com/office/powerpoint/2010/main" val="5744729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Data Viz: After (2/2)</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00A23F39-3025-3A5A-66CA-253F1A1CF96F}"/>
              </a:ext>
            </a:extLst>
          </p:cNvPr>
          <p:cNvSpPr>
            <a:spLocks noGrp="1"/>
          </p:cNvSpPr>
          <p:nvPr>
            <p:ph idx="1"/>
          </p:nvPr>
        </p:nvSpPr>
        <p:spPr/>
        <p:txBody>
          <a:bodyPr/>
          <a:lstStyle/>
          <a:p>
            <a:endParaRPr lang="en-CA"/>
          </a:p>
        </p:txBody>
      </p:sp>
      <p:pic>
        <p:nvPicPr>
          <p:cNvPr id="4" name="Picture 3">
            <a:extLst>
              <a:ext uri="{FF2B5EF4-FFF2-40B4-BE49-F238E27FC236}">
                <a16:creationId xmlns:a16="http://schemas.microsoft.com/office/drawing/2014/main" id="{AD05C0FA-9A2B-7EA1-0F4E-5B15FC2629DA}"/>
              </a:ext>
            </a:extLst>
          </p:cNvPr>
          <p:cNvPicPr>
            <a:picLocks noChangeAspect="1"/>
          </p:cNvPicPr>
          <p:nvPr/>
        </p:nvPicPr>
        <p:blipFill>
          <a:blip r:embed="rId3"/>
          <a:stretch>
            <a:fillRect/>
          </a:stretch>
        </p:blipFill>
        <p:spPr>
          <a:xfrm>
            <a:off x="4572000" y="57888"/>
            <a:ext cx="5867400" cy="6800112"/>
          </a:xfrm>
          <a:prstGeom prst="rect">
            <a:avLst/>
          </a:prstGeom>
        </p:spPr>
      </p:pic>
    </p:spTree>
    <p:extLst>
      <p:ext uri="{BB962C8B-B14F-4D97-AF65-F5344CB8AC3E}">
        <p14:creationId xmlns:p14="http://schemas.microsoft.com/office/powerpoint/2010/main" val="13160410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Data Storytelling and Making Good Charts</a:t>
            </a:r>
          </a:p>
        </p:txBody>
      </p:sp>
      <p:pic>
        <p:nvPicPr>
          <p:cNvPr id="4" name="Online Media 3" title="Making data mean more through storytelling | Ben Wellington | TEDxBroadway">
            <a:hlinkClick r:id="" action="ppaction://media"/>
            <a:extLst>
              <a:ext uri="{FF2B5EF4-FFF2-40B4-BE49-F238E27FC236}">
                <a16:creationId xmlns:a16="http://schemas.microsoft.com/office/drawing/2014/main" id="{FAC6EFEE-0743-FE27-6ED7-99F61CD0FF81}"/>
              </a:ext>
            </a:extLst>
          </p:cNvPr>
          <p:cNvPicPr>
            <a:picLocks noGrp="1" noRot="1" noChangeAspect="1"/>
          </p:cNvPicPr>
          <p:nvPr>
            <p:ph idx="1"/>
            <a:videoFile r:link="rId1"/>
          </p:nvPr>
        </p:nvPicPr>
        <p:blipFill>
          <a:blip r:embed="rId5"/>
          <a:stretch>
            <a:fillRect/>
          </a:stretch>
        </p:blipFill>
        <p:spPr>
          <a:xfrm>
            <a:off x="228600" y="1055145"/>
            <a:ext cx="5400000" cy="3050864"/>
          </a:xfrm>
          <a:prstGeom prst="rect">
            <a:avLst/>
          </a:prstGeom>
        </p:spPr>
      </p:pic>
      <p:pic>
        <p:nvPicPr>
          <p:cNvPr id="3" name="Online Media 2" title="Turning Bad Charts into Compelling Data Stories | Dominic Bohan | TEDxYouth@Singapore">
            <a:hlinkClick r:id="" action="ppaction://media"/>
            <a:extLst>
              <a:ext uri="{FF2B5EF4-FFF2-40B4-BE49-F238E27FC236}">
                <a16:creationId xmlns:a16="http://schemas.microsoft.com/office/drawing/2014/main" id="{19461D35-9C17-5609-F511-5F905CD8E11F}"/>
              </a:ext>
            </a:extLst>
          </p:cNvPr>
          <p:cNvPicPr>
            <a:picLocks noRot="1" noChangeAspect="1"/>
          </p:cNvPicPr>
          <p:nvPr>
            <a:videoFile r:link="rId2"/>
          </p:nvPr>
        </p:nvPicPr>
        <p:blipFill>
          <a:blip r:embed="rId6"/>
          <a:stretch>
            <a:fillRect/>
          </a:stretch>
        </p:blipFill>
        <p:spPr>
          <a:xfrm>
            <a:off x="5692775" y="1055077"/>
            <a:ext cx="5400000" cy="3051000"/>
          </a:xfrm>
          <a:prstGeom prst="rect">
            <a:avLst/>
          </a:prstGeom>
        </p:spPr>
      </p:pic>
    </p:spTree>
    <p:extLst>
      <p:ext uri="{BB962C8B-B14F-4D97-AF65-F5344CB8AC3E}">
        <p14:creationId xmlns:p14="http://schemas.microsoft.com/office/powerpoint/2010/main" val="696270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Writing a Paper</a:t>
            </a:r>
          </a:p>
        </p:txBody>
      </p:sp>
      <p:sp>
        <p:nvSpPr>
          <p:cNvPr id="5" name="Content Placeholder 4">
            <a:extLst>
              <a:ext uri="{FF2B5EF4-FFF2-40B4-BE49-F238E27FC236}">
                <a16:creationId xmlns:a16="http://schemas.microsoft.com/office/drawing/2014/main" id="{5828A1A5-F032-5A06-6970-3C7E23D738D6}"/>
              </a:ext>
            </a:extLst>
          </p:cNvPr>
          <p:cNvSpPr>
            <a:spLocks noGrp="1"/>
          </p:cNvSpPr>
          <p:nvPr>
            <p:ph idx="1"/>
          </p:nvPr>
        </p:nvSpPr>
        <p:spPr>
          <a:xfrm>
            <a:off x="762000" y="962232"/>
            <a:ext cx="9095232" cy="5217905"/>
          </a:xfrm>
        </p:spPr>
        <p:txBody>
          <a:bodyPr>
            <a:normAutofit/>
          </a:bodyPr>
          <a:lstStyle/>
          <a:p>
            <a:r>
              <a:rPr lang="en-US" sz="2400" dirty="0"/>
              <a:t>Academic writing is formulaic – take advantage of that! </a:t>
            </a:r>
          </a:p>
        </p:txBody>
      </p:sp>
      <p:pic>
        <p:nvPicPr>
          <p:cNvPr id="4" name="Picture 3">
            <a:extLst>
              <a:ext uri="{FF2B5EF4-FFF2-40B4-BE49-F238E27FC236}">
                <a16:creationId xmlns:a16="http://schemas.microsoft.com/office/drawing/2014/main" id="{668A1BD6-B7C1-C898-9A08-0302F34E54E5}"/>
              </a:ext>
            </a:extLst>
          </p:cNvPr>
          <p:cNvPicPr>
            <a:picLocks noChangeAspect="1"/>
          </p:cNvPicPr>
          <p:nvPr/>
        </p:nvPicPr>
        <p:blipFill>
          <a:blip r:embed="rId3"/>
          <a:stretch>
            <a:fillRect/>
          </a:stretch>
        </p:blipFill>
        <p:spPr>
          <a:xfrm>
            <a:off x="914400" y="1447800"/>
            <a:ext cx="4997319" cy="5072808"/>
          </a:xfrm>
          <a:prstGeom prst="rect">
            <a:avLst/>
          </a:prstGeom>
        </p:spPr>
      </p:pic>
    </p:spTree>
    <p:extLst>
      <p:ext uri="{BB962C8B-B14F-4D97-AF65-F5344CB8AC3E}">
        <p14:creationId xmlns:p14="http://schemas.microsoft.com/office/powerpoint/2010/main" val="12342833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Writing a Paper</a:t>
            </a:r>
          </a:p>
        </p:txBody>
      </p:sp>
      <p:sp>
        <p:nvSpPr>
          <p:cNvPr id="5" name="Content Placeholder 4">
            <a:extLst>
              <a:ext uri="{FF2B5EF4-FFF2-40B4-BE49-F238E27FC236}">
                <a16:creationId xmlns:a16="http://schemas.microsoft.com/office/drawing/2014/main" id="{5828A1A5-F032-5A06-6970-3C7E23D738D6}"/>
              </a:ext>
            </a:extLst>
          </p:cNvPr>
          <p:cNvSpPr>
            <a:spLocks noGrp="1"/>
          </p:cNvSpPr>
          <p:nvPr>
            <p:ph idx="1"/>
          </p:nvPr>
        </p:nvSpPr>
        <p:spPr>
          <a:xfrm>
            <a:off x="762000" y="962232"/>
            <a:ext cx="9829800" cy="5217905"/>
          </a:xfrm>
        </p:spPr>
        <p:txBody>
          <a:bodyPr>
            <a:normAutofit/>
          </a:bodyPr>
          <a:lstStyle/>
          <a:p>
            <a:pPr marL="457200" indent="-457200">
              <a:buFont typeface="+mj-lt"/>
              <a:buAutoNum type="arabicPeriod"/>
            </a:pPr>
            <a:r>
              <a:rPr lang="en-US" sz="2400" dirty="0"/>
              <a:t>Academic writing is formulaic – take advantage of that! </a:t>
            </a:r>
          </a:p>
          <a:p>
            <a:pPr marL="457200" indent="-457200">
              <a:buFont typeface="+mj-lt"/>
              <a:buAutoNum type="arabicPeriod"/>
            </a:pPr>
            <a:r>
              <a:rPr lang="en-US" sz="2400" dirty="0"/>
              <a:t>Copy good writers</a:t>
            </a:r>
          </a:p>
          <a:p>
            <a:pPr marL="457200" indent="-457200">
              <a:buFont typeface="+mj-lt"/>
              <a:buAutoNum type="arabicPeriod"/>
            </a:pPr>
            <a:r>
              <a:rPr lang="en-US" sz="2400" b="1" dirty="0">
                <a:solidFill>
                  <a:schemeClr val="accent2">
                    <a:lumMod val="75000"/>
                  </a:schemeClr>
                </a:solidFill>
              </a:rPr>
              <a:t>Prioritize good writing – it will make your papers more successful</a:t>
            </a:r>
          </a:p>
          <a:p>
            <a:r>
              <a:rPr lang="en-US" sz="2400" dirty="0"/>
              <a:t>Some other good sources: </a:t>
            </a:r>
          </a:p>
          <a:p>
            <a:pPr lvl="1"/>
            <a:r>
              <a:rPr lang="en-US" sz="2200" dirty="0">
                <a:solidFill>
                  <a:schemeClr val="tx1"/>
                </a:solidFill>
              </a:rPr>
              <a:t>Marc Bellemare “</a:t>
            </a:r>
            <a:r>
              <a:rPr lang="en-US" sz="2200" dirty="0">
                <a:solidFill>
                  <a:srgbClr val="00B0F0"/>
                </a:solidFill>
                <a:hlinkClick r:id="rId3">
                  <a:extLst>
                    <a:ext uri="{A12FA001-AC4F-418D-AE19-62706E023703}">
                      <ahyp:hlinkClr xmlns:ahyp="http://schemas.microsoft.com/office/drawing/2018/hyperlinkcolor" val="tx"/>
                    </a:ext>
                  </a:extLst>
                </a:hlinkClick>
              </a:rPr>
              <a:t>How to Write an Applied Economics Paper</a:t>
            </a:r>
            <a:r>
              <a:rPr lang="en-US" sz="2200" dirty="0">
                <a:solidFill>
                  <a:schemeClr val="tx1"/>
                </a:solidFill>
              </a:rPr>
              <a:t>” </a:t>
            </a:r>
          </a:p>
          <a:p>
            <a:pPr lvl="1"/>
            <a:r>
              <a:rPr lang="en-US" sz="2200" dirty="0">
                <a:solidFill>
                  <a:schemeClr val="tx1"/>
                </a:solidFill>
              </a:rPr>
              <a:t>Neil Mahoney “</a:t>
            </a:r>
            <a:r>
              <a:rPr lang="en-US" sz="2200" dirty="0">
                <a:solidFill>
                  <a:srgbClr val="00B0F0"/>
                </a:solidFill>
                <a:hlinkClick r:id="rId4">
                  <a:extLst>
                    <a:ext uri="{A12FA001-AC4F-418D-AE19-62706E023703}">
                      <ahyp:hlinkClr xmlns:ahyp="http://schemas.microsoft.com/office/drawing/2018/hyperlinkcolor" val="tx"/>
                    </a:ext>
                  </a:extLst>
                </a:hlinkClick>
              </a:rPr>
              <a:t>Principles for Combining Descriptive and Model-Based Analysis in Applied Microeconomics Research</a:t>
            </a:r>
            <a:r>
              <a:rPr lang="en-US" sz="2200" dirty="0">
                <a:solidFill>
                  <a:schemeClr val="tx1"/>
                </a:solidFill>
              </a:rPr>
              <a:t>”</a:t>
            </a:r>
          </a:p>
        </p:txBody>
      </p:sp>
    </p:spTree>
    <p:extLst>
      <p:ext uri="{BB962C8B-B14F-4D97-AF65-F5344CB8AC3E}">
        <p14:creationId xmlns:p14="http://schemas.microsoft.com/office/powerpoint/2010/main" val="28552975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Concluding Thoughts</a:t>
            </a:r>
          </a:p>
        </p:txBody>
      </p:sp>
      <p:sp>
        <p:nvSpPr>
          <p:cNvPr id="3" name="Content Placeholder 2"/>
          <p:cNvSpPr>
            <a:spLocks noGrp="1"/>
          </p:cNvSpPr>
          <p:nvPr>
            <p:ph idx="1"/>
          </p:nvPr>
        </p:nvSpPr>
        <p:spPr>
          <a:xfrm>
            <a:off x="228600" y="1066800"/>
            <a:ext cx="10820400" cy="5141388"/>
          </a:xfrm>
        </p:spPr>
        <p:txBody>
          <a:bodyPr>
            <a:noAutofit/>
          </a:bodyPr>
          <a:lstStyle/>
          <a:p>
            <a:pPr lvl="1"/>
            <a:r>
              <a:rPr lang="en-US" sz="2400" dirty="0">
                <a:solidFill>
                  <a:schemeClr val="tx1"/>
                </a:solidFill>
                <a:cs typeface="Times New Roman" panose="02020603050405020304" pitchFamily="18" charset="0"/>
              </a:rPr>
              <a:t>Don’t be afraid of causal inference!</a:t>
            </a:r>
          </a:p>
          <a:p>
            <a:pPr lvl="2"/>
            <a:r>
              <a:rPr lang="en-US" sz="2200" dirty="0">
                <a:solidFill>
                  <a:schemeClr val="tx1"/>
                </a:solidFill>
                <a:cs typeface="Times New Roman" panose="02020603050405020304" pitchFamily="18" charset="0"/>
              </a:rPr>
              <a:t>In particular, don’t go back to saying everything you study is “associations” </a:t>
            </a:r>
          </a:p>
        </p:txBody>
      </p:sp>
      <p:pic>
        <p:nvPicPr>
          <p:cNvPr id="5" name="Picture 4">
            <a:extLst>
              <a:ext uri="{FF2B5EF4-FFF2-40B4-BE49-F238E27FC236}">
                <a16:creationId xmlns:a16="http://schemas.microsoft.com/office/drawing/2014/main" id="{957E1847-EC37-7FF2-DD99-891F70A357E5}"/>
              </a:ext>
            </a:extLst>
          </p:cNvPr>
          <p:cNvPicPr>
            <a:picLocks noChangeAspect="1"/>
          </p:cNvPicPr>
          <p:nvPr/>
        </p:nvPicPr>
        <p:blipFill>
          <a:blip r:embed="rId3"/>
          <a:stretch>
            <a:fillRect/>
          </a:stretch>
        </p:blipFill>
        <p:spPr>
          <a:xfrm>
            <a:off x="2038800" y="2008724"/>
            <a:ext cx="7200000" cy="4304032"/>
          </a:xfrm>
          <a:prstGeom prst="rect">
            <a:avLst/>
          </a:prstGeom>
        </p:spPr>
      </p:pic>
    </p:spTree>
    <p:extLst>
      <p:ext uri="{BB962C8B-B14F-4D97-AF65-F5344CB8AC3E}">
        <p14:creationId xmlns:p14="http://schemas.microsoft.com/office/powerpoint/2010/main" val="4563328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a:latin typeface="Times New Roman" panose="02020603050405020304" pitchFamily="18" charset="0"/>
                <a:cs typeface="Times New Roman" panose="02020603050405020304" pitchFamily="18" charset="0"/>
              </a:rPr>
              <a:t>Concluding Thoughts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8600" y="1066800"/>
            <a:ext cx="10820400" cy="5141388"/>
          </a:xfrm>
        </p:spPr>
        <p:txBody>
          <a:bodyPr>
            <a:noAutofit/>
          </a:bodyPr>
          <a:lstStyle/>
          <a:p>
            <a:pPr lvl="1"/>
            <a:r>
              <a:rPr lang="en-US" sz="2400" dirty="0">
                <a:solidFill>
                  <a:schemeClr val="tx1"/>
                </a:solidFill>
                <a:cs typeface="Times New Roman" panose="02020603050405020304" pitchFamily="18" charset="0"/>
              </a:rPr>
              <a:t>Don’t be afraid of causal inference!</a:t>
            </a:r>
          </a:p>
          <a:p>
            <a:pPr lvl="2"/>
            <a:r>
              <a:rPr lang="en-US" sz="2200" dirty="0">
                <a:solidFill>
                  <a:schemeClr val="tx1"/>
                </a:solidFill>
                <a:cs typeface="Times New Roman" panose="02020603050405020304" pitchFamily="18" charset="0"/>
              </a:rPr>
              <a:t>In particular, don’t go back to saying everything you study is “associations”</a:t>
            </a:r>
          </a:p>
          <a:p>
            <a:pPr lvl="1"/>
            <a:r>
              <a:rPr lang="en-US" sz="2400" dirty="0">
                <a:solidFill>
                  <a:schemeClr val="tx1"/>
                </a:solidFill>
                <a:cs typeface="Times New Roman" panose="02020603050405020304" pitchFamily="18" charset="0"/>
              </a:rPr>
              <a:t>And don’t be afraid of R!</a:t>
            </a:r>
          </a:p>
          <a:p>
            <a:pPr lvl="1"/>
            <a:r>
              <a:rPr lang="en-US" sz="2400" dirty="0">
                <a:solidFill>
                  <a:schemeClr val="tx1"/>
                </a:solidFill>
                <a:cs typeface="Times New Roman" panose="02020603050405020304" pitchFamily="18" charset="0"/>
              </a:rPr>
              <a:t>Think carefully about your research setting</a:t>
            </a:r>
          </a:p>
          <a:p>
            <a:pPr lvl="1"/>
            <a:endParaRPr lang="en-US" sz="2400" dirty="0">
              <a:solidFill>
                <a:schemeClr val="tx1"/>
              </a:solidFill>
              <a:cs typeface="Times New Roman" panose="02020603050405020304" pitchFamily="18" charset="0"/>
            </a:endParaRPr>
          </a:p>
        </p:txBody>
      </p:sp>
      <p:pic>
        <p:nvPicPr>
          <p:cNvPr id="6" name="Picture 5">
            <a:extLst>
              <a:ext uri="{FF2B5EF4-FFF2-40B4-BE49-F238E27FC236}">
                <a16:creationId xmlns:a16="http://schemas.microsoft.com/office/drawing/2014/main" id="{546A9F51-396C-706D-FD71-C790E0A5D8FB}"/>
              </a:ext>
            </a:extLst>
          </p:cNvPr>
          <p:cNvPicPr>
            <a:picLocks noChangeAspect="1"/>
          </p:cNvPicPr>
          <p:nvPr/>
        </p:nvPicPr>
        <p:blipFill>
          <a:blip r:embed="rId3"/>
          <a:stretch>
            <a:fillRect/>
          </a:stretch>
        </p:blipFill>
        <p:spPr>
          <a:xfrm>
            <a:off x="761319" y="2667000"/>
            <a:ext cx="9754961" cy="4077269"/>
          </a:xfrm>
          <a:prstGeom prst="rect">
            <a:avLst/>
          </a:prstGeom>
        </p:spPr>
      </p:pic>
    </p:spTree>
    <p:extLst>
      <p:ext uri="{BB962C8B-B14F-4D97-AF65-F5344CB8AC3E}">
        <p14:creationId xmlns:p14="http://schemas.microsoft.com/office/powerpoint/2010/main" val="3882821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Quasi-Experimental Variation is a Two-Edged Sword</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38B73808-3380-FD77-247A-9E48B828FF7D}"/>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D9831EF-BFA8-DBB7-943C-37D63A2A1186}"/>
              </a:ext>
            </a:extLst>
          </p:cNvPr>
          <p:cNvPicPr>
            <a:picLocks noChangeAspect="1"/>
          </p:cNvPicPr>
          <p:nvPr/>
        </p:nvPicPr>
        <p:blipFill>
          <a:blip r:embed="rId3"/>
          <a:stretch>
            <a:fillRect/>
          </a:stretch>
        </p:blipFill>
        <p:spPr>
          <a:xfrm>
            <a:off x="609600" y="1219200"/>
            <a:ext cx="10058400" cy="5195075"/>
          </a:xfrm>
          <a:prstGeom prst="rect">
            <a:avLst/>
          </a:prstGeom>
        </p:spPr>
      </p:pic>
    </p:spTree>
    <p:extLst>
      <p:ext uri="{BB962C8B-B14F-4D97-AF65-F5344CB8AC3E}">
        <p14:creationId xmlns:p14="http://schemas.microsoft.com/office/powerpoint/2010/main" val="2337744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Remember: Quasi-Experimental Variation</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38B73808-3380-FD77-247A-9E48B828FF7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019F634-587C-52DE-BBB8-B897DACEE7FB}"/>
              </a:ext>
            </a:extLst>
          </p:cNvPr>
          <p:cNvPicPr>
            <a:picLocks noChangeAspect="1"/>
          </p:cNvPicPr>
          <p:nvPr/>
        </p:nvPicPr>
        <p:blipFill>
          <a:blip r:embed="rId3"/>
          <a:stretch>
            <a:fillRect/>
          </a:stretch>
        </p:blipFill>
        <p:spPr>
          <a:xfrm>
            <a:off x="1444752" y="905022"/>
            <a:ext cx="8229600" cy="5976127"/>
          </a:xfrm>
          <a:prstGeom prst="rect">
            <a:avLst/>
          </a:prstGeom>
        </p:spPr>
      </p:pic>
    </p:spTree>
    <p:extLst>
      <p:ext uri="{BB962C8B-B14F-4D97-AF65-F5344CB8AC3E}">
        <p14:creationId xmlns:p14="http://schemas.microsoft.com/office/powerpoint/2010/main" val="3969978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TWFE Regressions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𝑔𝑡</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𝑔</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𝜏</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nary>
                            <m:naryPr>
                              <m:chr m:val="∑"/>
                              <m:supHide m:val="on"/>
                              <m:ctrlPr>
                                <a:rPr lang="en-US" sz="2400" b="0" i="1" smtClean="0">
                                  <a:latin typeface="Cambria Math" panose="02040503050406030204" pitchFamily="18" charset="0"/>
                                  <a:cs typeface="Times New Roman" panose="02020603050405020304" pitchFamily="18" charset="0"/>
                                </a:rPr>
                              </m:ctrlPr>
                            </m:naryPr>
                            <m:sub>
                              <m:r>
                                <a:rPr lang="en-US" sz="2400" b="0" i="1" smtClean="0">
                                  <a:latin typeface="Cambria Math" panose="02040503050406030204" pitchFamily="18" charset="0"/>
                                  <a:cs typeface="Times New Roman" panose="02020603050405020304" pitchFamily="18" charset="0"/>
                                </a:rPr>
                                <m:t>𝑡</m:t>
                              </m:r>
                            </m:sub>
                            <m:sup/>
                            <m:e>
                              <m:sSub>
                                <m:sSubPr>
                                  <m:ctrlPr>
                                    <a:rPr lang="en-US" sz="2400" b="1" i="1">
                                      <a:solidFill>
                                        <a:schemeClr val="accent5">
                                          <a:lumMod val="75000"/>
                                        </a:schemeClr>
                                      </a:solidFill>
                                      <a:latin typeface="Cambria Math" panose="02040503050406030204" pitchFamily="18" charset="0"/>
                                      <a:cs typeface="Times New Roman" panose="02020603050405020304" pitchFamily="18" charset="0"/>
                                    </a:rPr>
                                  </m:ctrlPr>
                                </m:sSubPr>
                                <m:e>
                                  <m:r>
                                    <a:rPr lang="en-US" sz="2400" b="1" i="1">
                                      <a:solidFill>
                                        <a:schemeClr val="accent5">
                                          <a:lumMod val="75000"/>
                                        </a:schemeClr>
                                      </a:solidFill>
                                      <a:latin typeface="Cambria Math" panose="02040503050406030204" pitchFamily="18" charset="0"/>
                                      <a:cs typeface="Times New Roman" panose="02020603050405020304" pitchFamily="18" charset="0"/>
                                    </a:rPr>
                                    <m:t>𝜸</m:t>
                                  </m:r>
                                </m:e>
                                <m:sub>
                                  <m:r>
                                    <a:rPr lang="en-US" sz="2400" b="1" i="1">
                                      <a:solidFill>
                                        <a:schemeClr val="accent5">
                                          <a:lumMod val="75000"/>
                                        </a:schemeClr>
                                      </a:solidFill>
                                      <a:latin typeface="Cambria Math" panose="02040503050406030204" pitchFamily="18" charset="0"/>
                                      <a:cs typeface="Times New Roman" panose="02020603050405020304" pitchFamily="18" charset="0"/>
                                    </a:rPr>
                                    <m:t>𝒕</m:t>
                                  </m:r>
                                </m:sub>
                              </m:sSub>
                              <m:r>
                                <a:rPr lang="en-US" sz="2400" b="0" i="1" smtClean="0">
                                  <a:solidFill>
                                    <a:schemeClr val="accent5">
                                      <a:lumMod val="75000"/>
                                    </a:schemeClr>
                                  </a:solidFill>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𝑇𝑟𝑒𝑎𝑡𝑒</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𝑑</m:t>
                                  </m:r>
                                </m:e>
                                <m:sub>
                                  <m:r>
                                    <a:rPr lang="en-US" sz="2400" b="0" i="1" smtClean="0">
                                      <a:latin typeface="Cambria Math" panose="02040503050406030204" pitchFamily="18" charset="0"/>
                                      <a:cs typeface="Times New Roman" panose="02020603050405020304" pitchFamily="18" charset="0"/>
                                    </a:rPr>
                                    <m:t>𝑔</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𝐸</m:t>
                                  </m:r>
                                </m:e>
                                <m:sub>
                                  <m:r>
                                    <a:rPr lang="en-US" sz="2400" b="0" i="1" smtClean="0">
                                      <a:latin typeface="Cambria Math" panose="02040503050406030204" pitchFamily="18" charset="0"/>
                                      <a:cs typeface="Times New Roman" panose="02020603050405020304" pitchFamily="18" charset="0"/>
                                    </a:rPr>
                                    <m:t>𝑡</m:t>
                                  </m:r>
                                </m:sub>
                              </m:sSub>
                            </m:e>
                          </m:nary>
                          <m:r>
                            <a:rPr lang="en-US" sz="2400" b="0" i="1" smtClean="0">
                              <a:latin typeface="Cambria Math" panose="02040503050406030204" pitchFamily="18" charset="0"/>
                              <a:cs typeface="Times New Roman" panose="02020603050405020304" pitchFamily="18" charset="0"/>
                            </a:rPr>
                            <m:t>)</m:t>
                          </m:r>
                        </m:e>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𝑔𝑡</m:t>
                          </m:r>
                        </m:sub>
                      </m:sSub>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Some estimation notes: </a:t>
                </a:r>
              </a:p>
              <a:p>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𝐸</m:t>
                        </m:r>
                      </m:e>
                      <m:sub>
                        <m:r>
                          <a:rPr lang="en-US" sz="2400" b="0" i="1" smtClean="0">
                            <a:latin typeface="Cambria Math" panose="02040503050406030204" pitchFamily="18" charset="0"/>
                            <a:cs typeface="Times New Roman" panose="02020603050405020304" pitchFamily="18" charset="0"/>
                          </a:rPr>
                          <m:t>𝑡</m:t>
                        </m:r>
                      </m:sub>
                    </m:sSub>
                  </m:oMath>
                </a14:m>
                <a:r>
                  <a:rPr lang="en-US" sz="2400" dirty="0">
                    <a:cs typeface="Times New Roman" panose="02020603050405020304" pitchFamily="18" charset="0"/>
                  </a:rPr>
                  <a:t> is a dummy variable for each (relative) time dummy</a:t>
                </a:r>
              </a:p>
              <a:p>
                <a:pPr marL="0" indent="0">
                  <a:buNone/>
                </a:pPr>
                <a:r>
                  <a:rPr lang="en-US" sz="2400" b="1" dirty="0">
                    <a:solidFill>
                      <a:schemeClr val="accent3">
                        <a:lumMod val="75000"/>
                      </a:schemeClr>
                    </a:solidFill>
                    <a:cs typeface="Times New Roman" panose="02020603050405020304" pitchFamily="18" charset="0"/>
                  </a:rPr>
                  <a:t>When can we say that TWFE = DID? </a:t>
                </a:r>
                <a:endParaRPr lang="en-US" sz="2400" dirty="0">
                  <a:solidFill>
                    <a:schemeClr val="accent3">
                      <a:lumMod val="75000"/>
                    </a:schemeClr>
                  </a:solidFill>
                  <a:cs typeface="Times New Roman" panose="02020603050405020304" pitchFamily="18" charset="0"/>
                </a:endParaRPr>
              </a:p>
              <a:p>
                <a:pPr lvl="1"/>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a:stretch>
              </a:blipFill>
            </p:spPr>
            <p:txBody>
              <a:bodyPr/>
              <a:lstStyle/>
              <a:p>
                <a:r>
                  <a:rPr lang="en-US">
                    <a:noFill/>
                  </a:rPr>
                  <a:t> </a:t>
                </a:r>
              </a:p>
            </p:txBody>
          </p:sp>
        </mc:Fallback>
      </mc:AlternateContent>
    </p:spTree>
    <p:extLst>
      <p:ext uri="{BB962C8B-B14F-4D97-AF65-F5344CB8AC3E}">
        <p14:creationId xmlns:p14="http://schemas.microsoft.com/office/powerpoint/2010/main" val="1746076781"/>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6608</TotalTime>
  <Words>4460</Words>
  <Application>Microsoft Office PowerPoint</Application>
  <PresentationFormat>Widescreen</PresentationFormat>
  <Paragraphs>431</Paragraphs>
  <Slides>66</Slides>
  <Notes>66</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vt:i4>
      </vt:variant>
    </vt:vector>
  </HeadingPairs>
  <TitlesOfParts>
    <vt:vector size="75" baseType="lpstr">
      <vt:lpstr>Arial</vt:lpstr>
      <vt:lpstr>Calibri</vt:lpstr>
      <vt:lpstr>Cambria Math</vt:lpstr>
      <vt:lpstr>Century Schoolbook</vt:lpstr>
      <vt:lpstr>Consolas</vt:lpstr>
      <vt:lpstr>Times New Roman</vt:lpstr>
      <vt:lpstr>TwitterChirp</vt:lpstr>
      <vt:lpstr>Wingdings 2</vt:lpstr>
      <vt:lpstr>View</vt:lpstr>
      <vt:lpstr>Health Econometrics I </vt:lpstr>
      <vt:lpstr>Two Way Fixed Effects</vt:lpstr>
      <vt:lpstr>Two Way Fixed Effects</vt:lpstr>
      <vt:lpstr>Session Outline: Hour 1</vt:lpstr>
      <vt:lpstr>Session Outline: Hour 2</vt:lpstr>
      <vt:lpstr>Contamination in TWFE</vt:lpstr>
      <vt:lpstr>Quasi-Experimental Variation is a Two-Edged Sword</vt:lpstr>
      <vt:lpstr>Remember: Quasi-Experimental Variation</vt:lpstr>
      <vt:lpstr>TWFE Regressions</vt:lpstr>
      <vt:lpstr>Dynamic Treatment Effects in TWFE</vt:lpstr>
      <vt:lpstr>TWFE Regressions</vt:lpstr>
      <vt:lpstr>TWFE: A Flurry of Problems (2021) </vt:lpstr>
      <vt:lpstr>TWFE: A Flurry of Problems (2022) </vt:lpstr>
      <vt:lpstr>Primary Problem: Weighting</vt:lpstr>
      <vt:lpstr>Primary Problem: Weighting</vt:lpstr>
      <vt:lpstr>Why is Negative Weighting a Problem?</vt:lpstr>
      <vt:lpstr>TWFE and Weighting Problems</vt:lpstr>
      <vt:lpstr>TWFE and Weighting Problems</vt:lpstr>
      <vt:lpstr>TWFE and Weighting Problems</vt:lpstr>
      <vt:lpstr>Where do Negative Weights Come From?</vt:lpstr>
      <vt:lpstr>Another Problem: Heterogeneous Treatment Effects</vt:lpstr>
      <vt:lpstr>Alternatives to TWFE</vt:lpstr>
      <vt:lpstr>Basic fix: stacks on stacks (on stacks on stacks)</vt:lpstr>
      <vt:lpstr>Basic fix: stacks on stacks (on stacks on stacks)</vt:lpstr>
      <vt:lpstr>Other approaches (broad brush): </vt:lpstr>
      <vt:lpstr>Other approaches (broad brush): </vt:lpstr>
      <vt:lpstr>Other approaches (broad brush): </vt:lpstr>
      <vt:lpstr>Estimators Everywhere!</vt:lpstr>
      <vt:lpstr>Estimators Everywhere!</vt:lpstr>
      <vt:lpstr>Do I have to run them all? </vt:lpstr>
      <vt:lpstr>Do I have to run them all? </vt:lpstr>
      <vt:lpstr>Health Econometrics I </vt:lpstr>
      <vt:lpstr>Framework: Everything is a Remix </vt:lpstr>
      <vt:lpstr>Everything is a Remix </vt:lpstr>
      <vt:lpstr>What are we Estimating?</vt:lpstr>
      <vt:lpstr>Example: What is Long COVID? </vt:lpstr>
      <vt:lpstr>Example: What is Long COVID? </vt:lpstr>
      <vt:lpstr>Example: What is Long COVID? </vt:lpstr>
      <vt:lpstr>Example: What is Long COVID? </vt:lpstr>
      <vt:lpstr>Example: What is Long COVID? </vt:lpstr>
      <vt:lpstr>Example: What is Long COVID? </vt:lpstr>
      <vt:lpstr>Example: What is Long COVID? </vt:lpstr>
      <vt:lpstr>Example: What is Long COVID? </vt:lpstr>
      <vt:lpstr>What if you compared to comparable illnesses?</vt:lpstr>
      <vt:lpstr>Example: What is Long COVID? </vt:lpstr>
      <vt:lpstr>Selecting a Research Design</vt:lpstr>
      <vt:lpstr>How do you pick a method? </vt:lpstr>
      <vt:lpstr>How do you pick a method? </vt:lpstr>
      <vt:lpstr>Relying on Theoretical Frameworks</vt:lpstr>
      <vt:lpstr>Choosing an Empirical Strategy</vt:lpstr>
      <vt:lpstr>Descriptive Statistics are Your Friend!</vt:lpstr>
      <vt:lpstr>Descriptive Statistics are Your Friend!</vt:lpstr>
      <vt:lpstr>Descriptive Statistics are Your Friend!</vt:lpstr>
      <vt:lpstr>Descriptive Statistics are Your Friend!</vt:lpstr>
      <vt:lpstr>Descriptive Statistics are Your Friend!</vt:lpstr>
      <vt:lpstr>Communicating Findings</vt:lpstr>
      <vt:lpstr>Data Viz</vt:lpstr>
      <vt:lpstr>Data Viz: Before (1/2)</vt:lpstr>
      <vt:lpstr>Data Viz: After (1/2)</vt:lpstr>
      <vt:lpstr>Data Viz: Before (2/2)</vt:lpstr>
      <vt:lpstr>Data Viz: After (2/2)</vt:lpstr>
      <vt:lpstr>Data Storytelling and Making Good Charts</vt:lpstr>
      <vt:lpstr>Writing a Paper</vt:lpstr>
      <vt:lpstr>Writing a Paper</vt:lpstr>
      <vt:lpstr>Concluding Thoughts</vt:lpstr>
      <vt:lpstr>Concluding Thoughts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558</cp:revision>
  <dcterms:created xsi:type="dcterms:W3CDTF">2011-01-10T00:42:42Z</dcterms:created>
  <dcterms:modified xsi:type="dcterms:W3CDTF">2022-11-25T15:29:01Z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